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6" r:id="rId7"/>
    <p:sldId id="269" r:id="rId8"/>
    <p:sldId id="267" r:id="rId9"/>
    <p:sldId id="270" r:id="rId10"/>
    <p:sldId id="268" r:id="rId11"/>
    <p:sldId id="271" r:id="rId12"/>
    <p:sldId id="272" r:id="rId13"/>
    <p:sldId id="273" r:id="rId14"/>
    <p:sldId id="274" r:id="rId15"/>
    <p:sldId id="275"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4" r:id="rId33"/>
    <p:sldId id="293" r:id="rId34"/>
    <p:sldId id="295" r:id="rId35"/>
    <p:sldId id="296" r:id="rId36"/>
    <p:sldId id="297" r:id="rId37"/>
  </p:sldIdLst>
  <p:sldSz cx="14630400" cy="8229600"/>
  <p:notesSz cx="8229600" cy="14630400"/>
  <p:embeddedFontLst>
    <p:embeddedFont>
      <p:font typeface="Gelasio"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1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21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7516-9823-6486-5499-2C3F72A13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B5431-0548-9DF7-B9B0-32CE04829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34CCB-C615-58A5-B870-E37402571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B91170-CBE7-0527-1132-360FC3E13E4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4040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65439-09EB-2F7C-93FE-D15A44590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48050-455F-01CC-DC9F-46F467CFE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C62C0-A636-0861-28F9-43C66340A5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9247CB-F927-886C-1FE9-DCCA89037DB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0434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C709-FC61-9266-FC6F-BC96A9D56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21AEF-E2EC-03EF-8102-D9B75B88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FAF82-D98A-5DB4-41DD-5B9ED20AC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A7E52-21E9-1710-BE0F-4ADE23BA91A7}"/>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5344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56D6-5065-FD6D-C4BD-6C8539B77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D5328-BD0C-FEDE-3F4B-EE77A0600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2B310-1519-A51F-6E95-30C0247967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AAC9A-77FA-9CF8-904A-5D7456412E6D}"/>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8396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F9C-667F-EE65-5E07-A9EF1826C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85E39-7FC6-EA5D-0C33-B50601E4F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E902B-827A-80D3-EF8A-21CEDDE7A3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84B11A-1784-2BCB-B9E8-CC27E4354F56}"/>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2479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2130-4250-1FBE-1C58-1BF12164B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782ED-AC29-7307-491F-E71507956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1A155-BB9E-BCEB-578B-8B12CEFC07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980B02-F9A1-707E-2968-7B9A060333E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035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9B06-D8CC-23A7-946F-1AB3532FC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2F36E-A7AA-9139-D50C-83ABE0C27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1A2F3-45BC-CD96-682F-D865222ECB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C1683-93A3-6216-070B-0442FBBB096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23713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6F889-9B95-32F0-310B-C2490616D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45E2C-E5AE-D87D-D03A-2A92ADA5C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9EAF2-74AE-E16C-4D8D-C517AC5FAB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E86354-5965-872A-EE0F-0EBD1DA3211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5475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6188D-D324-9084-E9A9-0F675D82B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37E6D-827B-A2C7-347D-77140DC35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DDCF6-D04C-5E3B-1FD9-3CE97E61BD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650FB6-999F-ACBF-7E0D-A8B3F262071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01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F401-2F22-D489-09F6-AD148FABF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F2D6A-3EF0-3C66-8F02-BA6D87FC0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BD08F-4959-F27B-6D2B-ACAD29EC6D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CD3D0D-81C9-6E98-5513-60F3AA05605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3119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4A20-34D5-2C16-77EB-B1F40CEC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6558-7F12-A549-32B1-29BE500E1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035D-0011-9A8D-3929-9D9FAF4AF8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480EC8-A7F7-C835-B80F-3C273F01AC0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77158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7368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HỆ THỐNG HỖ TRỢ SINH VIÊN TÌM TRỌ</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133951" y="3749754"/>
            <a:ext cx="7216259" cy="453509"/>
          </a:xfrm>
          <a:prstGeom prst="rect">
            <a:avLst/>
          </a:prstGeom>
          <a:noFill/>
          <a:ln/>
        </p:spPr>
        <p:txBody>
          <a:bodyPr wrap="none" lIns="0" tIns="0" rIns="0" bIns="0" rtlCol="0" anchor="t"/>
          <a:lstStyle/>
          <a:p>
            <a:pPr marL="0" indent="0" algn="l">
              <a:lnSpc>
                <a:spcPts val="3550"/>
              </a:lnSpc>
              <a:buNone/>
            </a:pPr>
            <a:r>
              <a:rPr lang="en-US" sz="2800" dirty="0" err="1">
                <a:solidFill>
                  <a:srgbClr val="272525"/>
                </a:solidFill>
                <a:latin typeface="Times New Roman" panose="02020603050405020304" pitchFamily="18" charset="0"/>
                <a:ea typeface="Lato" pitchFamily="34" charset="-122"/>
                <a:cs typeface="Times New Roman" panose="02020603050405020304" pitchFamily="18" charset="0"/>
              </a:rPr>
              <a:t>Bài</a:t>
            </a:r>
            <a:r>
              <a:rPr lang="en-US" sz="2800" dirty="0">
                <a:solidFill>
                  <a:srgbClr val="272525"/>
                </a:solidFill>
                <a:latin typeface="Times New Roman" panose="02020603050405020304" pitchFamily="18" charset="0"/>
                <a:ea typeface="Lato" pitchFamily="34" charset="-122"/>
                <a:cs typeface="Times New Roman" panose="02020603050405020304" pitchFamily="18" charset="0"/>
              </a:rPr>
              <a:t> </a:t>
            </a:r>
            <a:r>
              <a:rPr lang="vi-VN" sz="2800" dirty="0">
                <a:solidFill>
                  <a:srgbClr val="272525"/>
                </a:solidFill>
                <a:latin typeface="Times New Roman" panose="02020603050405020304" pitchFamily="18" charset="0"/>
                <a:ea typeface="Lato" pitchFamily="34" charset="-122"/>
                <a:cs typeface="Times New Roman" panose="02020603050405020304" pitchFamily="18" charset="0"/>
              </a:rPr>
              <a:t>tập môn : Công nghệ phần mềm</a:t>
            </a:r>
            <a:endParaRPr lang="en-US" sz="2800" dirty="0">
              <a:latin typeface="Times New Roman" panose="02020603050405020304" pitchFamily="18" charset="0"/>
              <a:cs typeface="Times New Roman" panose="02020603050405020304" pitchFamily="18" charset="0"/>
            </a:endParaRPr>
          </a:p>
        </p:txBody>
      </p:sp>
      <p:sp>
        <p:nvSpPr>
          <p:cNvPr id="5" name="Shape 2"/>
          <p:cNvSpPr/>
          <p:nvPr/>
        </p:nvSpPr>
        <p:spPr>
          <a:xfrm>
            <a:off x="793790" y="3494603"/>
            <a:ext cx="30480" cy="963811"/>
          </a:xfrm>
          <a:prstGeom prst="rect">
            <a:avLst/>
          </a:prstGeom>
          <a:solidFill>
            <a:srgbClr val="E5E5E0"/>
          </a:solidFill>
          <a:ln/>
        </p:spPr>
        <p:txBody>
          <a:bodyPr/>
          <a:lstStyle/>
          <a:p>
            <a:endParaRPr lang="en-US"/>
          </a:p>
        </p:txBody>
      </p:sp>
      <p:sp>
        <p:nvSpPr>
          <p:cNvPr id="6" name="Text 3"/>
          <p:cNvSpPr/>
          <p:nvPr/>
        </p:nvSpPr>
        <p:spPr>
          <a:xfrm>
            <a:off x="793790" y="4713565"/>
            <a:ext cx="7556421" cy="362903"/>
          </a:xfrm>
          <a:prstGeom prst="rect">
            <a:avLst/>
          </a:prstGeom>
          <a:noFill/>
          <a:ln/>
        </p:spPr>
        <p:txBody>
          <a:bodyPr wrap="none" lIns="0" tIns="0" rIns="0" bIns="0" rtlCol="0" anchor="t"/>
          <a:lstStyle/>
          <a:p>
            <a:pPr marL="0" indent="0" algn="l">
              <a:lnSpc>
                <a:spcPts val="2850"/>
              </a:lnSpc>
              <a:buNone/>
            </a:pPr>
            <a:r>
              <a:rPr lang="en-US" sz="2000" b="1" dirty="0">
                <a:solidFill>
                  <a:srgbClr val="272525"/>
                </a:solidFill>
                <a:latin typeface="Times New Roman" panose="02020603050405020304" pitchFamily="18" charset="0"/>
                <a:ea typeface="Lato" pitchFamily="34" charset="-122"/>
                <a:cs typeface="Times New Roman" panose="02020603050405020304" pitchFamily="18" charset="0"/>
              </a:rPr>
              <a:t>Đề tài:</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Hệ thống hỗ trợ sinh viên Thái Nguyên tìm trọ</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793790" y="5331619"/>
            <a:ext cx="7556421" cy="1161098"/>
          </a:xfrm>
          <a:prstGeom prst="rect">
            <a:avLst/>
          </a:prstGeom>
          <a:noFill/>
          <a:ln/>
        </p:spPr>
        <p:txBody>
          <a:bodyPr wrap="square" lIns="0" tIns="0" rIns="0" bIns="0" numCol="2" rtlCol="0" anchor="t"/>
          <a:lstStyle/>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Khoa:</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Điện tử - Trường Đại học Kỹ thuật Công </a:t>
            </a:r>
            <a:r>
              <a:rPr lang="en-US" dirty="0" err="1">
                <a:solidFill>
                  <a:srgbClr val="272525"/>
                </a:solidFill>
                <a:latin typeface="Times New Roman" panose="02020603050405020304" pitchFamily="18" charset="0"/>
                <a:ea typeface="Lato" pitchFamily="34" charset="-122"/>
                <a:cs typeface="Times New Roman" panose="02020603050405020304" pitchFamily="18" charset="0"/>
              </a:rPr>
              <a:t>nghiệp</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GVHD:</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Nguyễn Thị Hương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SV thực hiện:</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Đặng Đình Đạt – Nguyễn Tiến Đức – Lương Quốc </a:t>
            </a:r>
            <a:r>
              <a:rPr lang="en-US" dirty="0" err="1">
                <a:solidFill>
                  <a:srgbClr val="272525"/>
                </a:solidFill>
                <a:latin typeface="Times New Roman" panose="02020603050405020304" pitchFamily="18" charset="0"/>
                <a:ea typeface="Lato" pitchFamily="34" charset="-122"/>
                <a:cs typeface="Times New Roman" panose="02020603050405020304" pitchFamily="18" charset="0"/>
              </a:rPr>
              <a:t>Đệ</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err="1">
                <a:solidFill>
                  <a:srgbClr val="272525"/>
                </a:solidFill>
                <a:latin typeface="Times New Roman" panose="02020603050405020304" pitchFamily="18" charset="0"/>
                <a:ea typeface="Lato" pitchFamily="34" charset="-122"/>
                <a:cs typeface="Times New Roman" panose="02020603050405020304" pitchFamily="18" charset="0"/>
              </a:rPr>
              <a:t>Lớp</a:t>
            </a:r>
            <a:r>
              <a:rPr lang="en-US" b="1" dirty="0">
                <a:solidFill>
                  <a:srgbClr val="272525"/>
                </a:solidFill>
                <a:latin typeface="Times New Roman" panose="02020603050405020304" pitchFamily="18" charset="0"/>
                <a:ea typeface="Lato" pitchFamily="34" charset="-122"/>
                <a:cs typeface="Times New Roman" panose="02020603050405020304" pitchFamily="18" charset="0"/>
              </a:rPr>
              <a:t>:</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K58KMT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p:txBody>
      </p:sp>
      <p:pic>
        <p:nvPicPr>
          <p:cNvPr id="11" name="Image 0">
            <a:extLst>
              <a:ext uri="{FF2B5EF4-FFF2-40B4-BE49-F238E27FC236}">
                <a16:creationId xmlns:a16="http://schemas.microsoft.com/office/drawing/2014/main" id="{CD2809F9-D07B-B64E-0587-68BCE2BE4EB8}"/>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38F9-504F-0CEE-AC37-DDEF6DAB3C0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41D76876-FB86-3E79-F17B-CD8E8DE42802}"/>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2096EFFA-4ACA-559D-4EE0-F3849F43D4EF}"/>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8890402C-386B-0B45-1661-AEEAD169FF0D}"/>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C6D803A3-D2D3-7F2A-6007-5567C40B1335}"/>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563A5959-FBC3-A39E-0F10-A77534438593}"/>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DE2DCB6B-7DA3-CFE3-7740-A46150FD9439}"/>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CCB531AC-3A4E-8D43-3199-5083675246D0}"/>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475DC236-B553-080F-BAD8-E4343D79B8EF}"/>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6FD0742E-BBF9-0820-A0CC-F367D2AB940E}"/>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98AD4FA0-FB7F-D985-ED29-57C532E46AE8}"/>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sp>
        <p:nvSpPr>
          <p:cNvPr id="14" name="Shape 11">
            <a:extLst>
              <a:ext uri="{FF2B5EF4-FFF2-40B4-BE49-F238E27FC236}">
                <a16:creationId xmlns:a16="http://schemas.microsoft.com/office/drawing/2014/main" id="{52E0EE30-3AE0-C5DC-0DF9-2227E83FFA50}"/>
              </a:ext>
            </a:extLst>
          </p:cNvPr>
          <p:cNvSpPr/>
          <p:nvPr/>
        </p:nvSpPr>
        <p:spPr>
          <a:xfrm>
            <a:off x="8875514" y="5948737"/>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5" name="Shape 12">
            <a:extLst>
              <a:ext uri="{FF2B5EF4-FFF2-40B4-BE49-F238E27FC236}">
                <a16:creationId xmlns:a16="http://schemas.microsoft.com/office/drawing/2014/main" id="{36EEDC93-322D-B0FF-C951-6D91FAE4D27F}"/>
              </a:ext>
            </a:extLst>
          </p:cNvPr>
          <p:cNvSpPr/>
          <p:nvPr/>
        </p:nvSpPr>
        <p:spPr>
          <a:xfrm>
            <a:off x="8852654" y="6117101"/>
            <a:ext cx="91440" cy="1358503"/>
          </a:xfrm>
          <a:prstGeom prst="roundRect">
            <a:avLst>
              <a:gd name="adj" fmla="val 77708"/>
            </a:avLst>
          </a:prstGeom>
          <a:solidFill>
            <a:srgbClr val="E5E5E0"/>
          </a:solidFill>
          <a:ln/>
        </p:spPr>
        <p:txBody>
          <a:bodyPr/>
          <a:lstStyle/>
          <a:p>
            <a:endParaRPr lang="en-US"/>
          </a:p>
        </p:txBody>
      </p:sp>
      <p:sp>
        <p:nvSpPr>
          <p:cNvPr id="16" name="Text 13">
            <a:extLst>
              <a:ext uri="{FF2B5EF4-FFF2-40B4-BE49-F238E27FC236}">
                <a16:creationId xmlns:a16="http://schemas.microsoft.com/office/drawing/2014/main" id="{85BD6B46-BB08-CC48-1FC8-6CB07AB7C79B}"/>
              </a:ext>
            </a:extLst>
          </p:cNvPr>
          <p:cNvSpPr/>
          <p:nvPr/>
        </p:nvSpPr>
        <p:spPr>
          <a:xfrm>
            <a:off x="9136023" y="6252329"/>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Admin</a:t>
            </a:r>
            <a:endParaRPr lang="en-US" sz="2800" dirty="0">
              <a:latin typeface="Times New Roman" panose="02020603050405020304" pitchFamily="18" charset="0"/>
              <a:cs typeface="Times New Roman" panose="02020603050405020304" pitchFamily="18" charset="0"/>
            </a:endParaRPr>
          </a:p>
        </p:txBody>
      </p:sp>
      <p:sp>
        <p:nvSpPr>
          <p:cNvPr id="17" name="Text 14">
            <a:extLst>
              <a:ext uri="{FF2B5EF4-FFF2-40B4-BE49-F238E27FC236}">
                <a16:creationId xmlns:a16="http://schemas.microsoft.com/office/drawing/2014/main" id="{84FD52EE-B2FB-3DD9-15B6-0AE9A88A499F}"/>
              </a:ext>
            </a:extLst>
          </p:cNvPr>
          <p:cNvSpPr/>
          <p:nvPr/>
        </p:nvSpPr>
        <p:spPr>
          <a:xfrm>
            <a:off x="9136023" y="6685717"/>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Duyệt/Từ chối tin, Quản lý tài khoản, Xem báo cáo thống kê.</a:t>
            </a:r>
            <a:endParaRPr lang="en-US" sz="2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58895BA-3CEA-7DF6-65F2-3FF68BCDBC90}"/>
              </a:ext>
            </a:extLst>
          </p:cNvPr>
          <p:cNvPicPr>
            <a:picLocks noChangeAspect="1"/>
          </p:cNvPicPr>
          <p:nvPr/>
        </p:nvPicPr>
        <p:blipFill>
          <a:blip r:embed="rId3"/>
          <a:stretch>
            <a:fillRect/>
          </a:stretch>
        </p:blipFill>
        <p:spPr>
          <a:xfrm>
            <a:off x="869572" y="1244702"/>
            <a:ext cx="7199177" cy="6399268"/>
          </a:xfrm>
          <a:prstGeom prst="rect">
            <a:avLst/>
          </a:prstGeom>
        </p:spPr>
      </p:pic>
      <p:sp>
        <p:nvSpPr>
          <p:cNvPr id="2" name="Rectangle 1">
            <a:extLst>
              <a:ext uri="{FF2B5EF4-FFF2-40B4-BE49-F238E27FC236}">
                <a16:creationId xmlns:a16="http://schemas.microsoft.com/office/drawing/2014/main" id="{459F8F7B-1BCA-0D6B-6187-F94B02EE19AA}"/>
              </a:ext>
            </a:extLst>
          </p:cNvPr>
          <p:cNvSpPr/>
          <p:nvPr/>
        </p:nvSpPr>
        <p:spPr>
          <a:xfrm>
            <a:off x="12756994" y="7643970"/>
            <a:ext cx="1873405" cy="529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086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57488" y="260206"/>
            <a:ext cx="7398067" cy="531614"/>
          </a:xfrm>
          <a:prstGeom prst="rect">
            <a:avLst/>
          </a:prstGeom>
          <a:noFill/>
          <a:ln/>
        </p:spPr>
        <p:txBody>
          <a:bodyPr wrap="none" lIns="0" tIns="0" rIns="0" bIns="0" rtlCol="0" anchor="t"/>
          <a:lstStyle/>
          <a:p>
            <a:pPr marL="0" indent="0" algn="l">
              <a:lnSpc>
                <a:spcPts val="4150"/>
              </a:lnSpc>
              <a:buNone/>
            </a:pPr>
            <a:r>
              <a:rPr lang="en-US" sz="3300" dirty="0">
                <a:latin typeface="Times New Roman" panose="02020603050405020304" pitchFamily="18" charset="0"/>
                <a:ea typeface="Tomorrow Semi Bold" pitchFamily="34" charset="-122"/>
                <a:cs typeface="Times New Roman" panose="02020603050405020304" pitchFamily="18" charset="0"/>
              </a:rPr>
              <a:t>BIỂU ĐỒ HOẠT ĐỘNG CỦA </a:t>
            </a:r>
            <a:endParaRPr lang="vi-VN" sz="3300" dirty="0">
              <a:latin typeface="Times New Roman" panose="02020603050405020304" pitchFamily="18" charset="0"/>
              <a:ea typeface="Tomorrow Semi Bold" pitchFamily="34" charset="-122"/>
              <a:cs typeface="Times New Roman" panose="02020603050405020304" pitchFamily="18" charset="0"/>
            </a:endParaRPr>
          </a:p>
          <a:p>
            <a:pPr marL="0" indent="0" algn="l">
              <a:lnSpc>
                <a:spcPts val="4150"/>
              </a:lnSpc>
              <a:buNone/>
            </a:pPr>
            <a:r>
              <a:rPr lang="en-US" sz="3300" dirty="0">
                <a:latin typeface="Times New Roman" panose="02020603050405020304" pitchFamily="18" charset="0"/>
                <a:ea typeface="Tomorrow Semi Bold" pitchFamily="34" charset="-122"/>
                <a:cs typeface="Times New Roman" panose="02020603050405020304" pitchFamily="18" charset="0"/>
              </a:rPr>
              <a:t>CHỦ TRỌ</a:t>
            </a:r>
            <a:endParaRPr lang="en-US" sz="3300" dirty="0">
              <a:latin typeface="Times New Roman" panose="02020603050405020304" pitchFamily="18" charset="0"/>
              <a:cs typeface="Times New Roman" panose="02020603050405020304" pitchFamily="18" charset="0"/>
            </a:endParaRPr>
          </a:p>
        </p:txBody>
      </p:sp>
      <p:sp>
        <p:nvSpPr>
          <p:cNvPr id="4" name="Text 1"/>
          <p:cNvSpPr/>
          <p:nvPr/>
        </p:nvSpPr>
        <p:spPr>
          <a:xfrm>
            <a:off x="793790" y="1798439"/>
            <a:ext cx="2183725" cy="265747"/>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Tomorrow Semi Bold" pitchFamily="34" charset="-122"/>
                <a:cs typeface="Times New Roman" panose="02020603050405020304" pitchFamily="18" charset="0"/>
              </a:rPr>
              <a:t>QUY TRÌNH CHỦ TRỌ</a:t>
            </a:r>
            <a:endParaRPr lang="en-US" sz="2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2661450"/>
            <a:ext cx="255151" cy="255151"/>
          </a:xfrm>
          <a:prstGeom prst="rect">
            <a:avLst/>
          </a:prstGeom>
        </p:spPr>
      </p:pic>
      <p:sp>
        <p:nvSpPr>
          <p:cNvPr id="6" name="Text 2"/>
          <p:cNvSpPr/>
          <p:nvPr/>
        </p:nvSpPr>
        <p:spPr>
          <a:xfrm>
            <a:off x="1490314" y="2656211"/>
            <a:ext cx="215443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Đăng nhập/Đăng ký</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1490314" y="3091980"/>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Tạo hoặc xác thực tài khoản trên hệ thống.</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3981734"/>
            <a:ext cx="255151" cy="255151"/>
          </a:xfrm>
          <a:prstGeom prst="rect">
            <a:avLst/>
          </a:prstGeom>
        </p:spPr>
      </p:pic>
      <p:sp>
        <p:nvSpPr>
          <p:cNvPr id="9" name="Text 4"/>
          <p:cNvSpPr/>
          <p:nvPr/>
        </p:nvSpPr>
        <p:spPr>
          <a:xfrm>
            <a:off x="1490314" y="3976495"/>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Đăng tin phòng trọ</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1490314" y="4412264"/>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Cung cấp thông tin chi tiết về phòng (giá, tiện ích, vị trí).</a:t>
            </a:r>
            <a:endParaRPr lang="en-US"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5302018"/>
            <a:ext cx="255151" cy="255151"/>
          </a:xfrm>
          <a:prstGeom prst="rect">
            <a:avLst/>
          </a:prstGeom>
        </p:spPr>
      </p:pic>
      <p:sp>
        <p:nvSpPr>
          <p:cNvPr id="12" name="Text 6"/>
          <p:cNvSpPr/>
          <p:nvPr/>
        </p:nvSpPr>
        <p:spPr>
          <a:xfrm>
            <a:off x="1490314" y="5296779"/>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Quản lý tin đăng</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1490314" y="5732548"/>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Chỉnh sửa, ẩn/hiện, hoặc xóa các tin đã đăng.</a:t>
            </a:r>
            <a:endParaRPr lang="en-US"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6622302"/>
            <a:ext cx="255151" cy="255151"/>
          </a:xfrm>
          <a:prstGeom prst="rect">
            <a:avLst/>
          </a:prstGeom>
        </p:spPr>
      </p:pic>
      <p:sp>
        <p:nvSpPr>
          <p:cNvPr id="15" name="Text 8"/>
          <p:cNvSpPr/>
          <p:nvPr/>
        </p:nvSpPr>
        <p:spPr>
          <a:xfrm>
            <a:off x="1490314" y="6617063"/>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Phản hồi yêu cầu</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1490314" y="7052832"/>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Tương tác với sinh viên quan tâm qua hệ thống chat.</a:t>
            </a:r>
            <a:endParaRPr lang="en-US" dirty="0">
              <a:latin typeface="Times New Roman" panose="02020603050405020304" pitchFamily="18" charset="0"/>
              <a:cs typeface="Times New Roman" panose="02020603050405020304" pitchFamily="18" charset="0"/>
            </a:endParaRPr>
          </a:p>
        </p:txBody>
      </p:sp>
      <p:pic>
        <p:nvPicPr>
          <p:cNvPr id="1026" name="Picture 4">
            <a:extLst>
              <a:ext uri="{FF2B5EF4-FFF2-40B4-BE49-F238E27FC236}">
                <a16:creationId xmlns:a16="http://schemas.microsoft.com/office/drawing/2014/main" id="{990473D1-49A3-D644-367A-DD68B7DE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419" y="0"/>
            <a:ext cx="6938981" cy="8127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98024" y="682240"/>
            <a:ext cx="6088737" cy="496133"/>
          </a:xfrm>
          <a:prstGeom prst="rect">
            <a:avLst/>
          </a:prstGeom>
          <a:noFill/>
          <a:ln/>
        </p:spPr>
        <p:txBody>
          <a:bodyPr wrap="none" lIns="0" tIns="0" rIns="0" bIns="0" rtlCol="0" anchor="t"/>
          <a:lstStyle/>
          <a:p>
            <a:pPr marL="0" indent="0" algn="l">
              <a:lnSpc>
                <a:spcPct val="150000"/>
              </a:lnSpc>
              <a:buNone/>
            </a:pPr>
            <a:r>
              <a:rPr lang="en-US" sz="3100" dirty="0">
                <a:latin typeface="Times New Roman" panose="02020603050405020304" pitchFamily="18" charset="0"/>
                <a:ea typeface="Tomorrow Semi Bold" pitchFamily="34" charset="-122"/>
                <a:cs typeface="Times New Roman" panose="02020603050405020304" pitchFamily="18" charset="0"/>
              </a:rPr>
              <a:t>SƠ ĐỒ HOẠT ĐỘNG CỦA ADMIN</a:t>
            </a:r>
            <a:endParaRPr lang="en-US" sz="3100" dirty="0">
              <a:latin typeface="Times New Roman" panose="02020603050405020304" pitchFamily="18" charset="0"/>
              <a:cs typeface="Times New Roman" panose="02020603050405020304" pitchFamily="18" charset="0"/>
            </a:endParaRPr>
          </a:p>
        </p:txBody>
      </p:sp>
      <p:sp>
        <p:nvSpPr>
          <p:cNvPr id="6" name="Shape 3"/>
          <p:cNvSpPr/>
          <p:nvPr/>
        </p:nvSpPr>
        <p:spPr>
          <a:xfrm>
            <a:off x="7147072" y="2237959"/>
            <a:ext cx="476250" cy="476250"/>
          </a:xfrm>
          <a:prstGeom prst="roundRect">
            <a:avLst>
              <a:gd name="adj" fmla="val 192000"/>
            </a:avLst>
          </a:prstGeom>
          <a:solidFill>
            <a:srgbClr val="1D1D1B"/>
          </a:solidFill>
          <a:ln/>
        </p:spPr>
        <p:txBody>
          <a:bodyPr/>
          <a:lstStyle/>
          <a:p>
            <a:endParaRPr lang="en-US"/>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9947" y="2380834"/>
            <a:ext cx="190500" cy="190500"/>
          </a:xfrm>
          <a:prstGeom prst="rect">
            <a:avLst/>
          </a:prstGeom>
        </p:spPr>
      </p:pic>
      <p:sp>
        <p:nvSpPr>
          <p:cNvPr id="8" name="Text 4"/>
          <p:cNvSpPr/>
          <p:nvPr/>
        </p:nvSpPr>
        <p:spPr>
          <a:xfrm>
            <a:off x="7930964" y="2051090"/>
            <a:ext cx="2163604" cy="248007"/>
          </a:xfrm>
          <a:prstGeom prst="rect">
            <a:avLst/>
          </a:prstGeom>
          <a:noFill/>
          <a:ln/>
        </p:spPr>
        <p:txBody>
          <a:bodyPr wrap="none" lIns="0" tIns="0" rIns="0" bIns="0" rtlCol="0" anchor="t"/>
          <a:lstStyle/>
          <a:p>
            <a:pPr marL="0" indent="0" algn="l">
              <a:lnSpc>
                <a:spcPct val="150000"/>
              </a:lnSpc>
              <a:buNone/>
            </a:pPr>
            <a:r>
              <a:rPr lang="vi-VN" sz="2800" dirty="0">
                <a:latin typeface="Times New Roman" panose="02020603050405020304" pitchFamily="18" charset="0"/>
                <a:ea typeface="Tomorrow Semi Bold" pitchFamily="34" charset="-122"/>
                <a:cs typeface="Times New Roman" panose="02020603050405020304" pitchFamily="18" charset="0"/>
              </a:rPr>
              <a:t>Quản lý</a:t>
            </a:r>
            <a:r>
              <a:rPr lang="en-US" sz="2800" dirty="0" err="1">
                <a:latin typeface="Times New Roman" panose="02020603050405020304" pitchFamily="18" charset="0"/>
                <a:ea typeface="Tomorrow Semi Bold" pitchFamily="34" charset="-122"/>
                <a:cs typeface="Times New Roman" panose="02020603050405020304" pitchFamily="18" charset="0"/>
              </a:rPr>
              <a:t>Người</a:t>
            </a:r>
            <a:r>
              <a:rPr lang="en-US" sz="2800" dirty="0">
                <a:latin typeface="Times New Roman" panose="02020603050405020304" pitchFamily="18" charset="0"/>
                <a:ea typeface="Tomorrow Semi Bold" pitchFamily="34" charset="-122"/>
                <a:cs typeface="Times New Roman" panose="02020603050405020304" pitchFamily="18" charset="0"/>
              </a:rPr>
              <a:t> dùng</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7930964" y="2585475"/>
            <a:ext cx="7193280" cy="254079"/>
          </a:xfrm>
          <a:prstGeom prst="rect">
            <a:avLst/>
          </a:prstGeom>
          <a:noFill/>
          <a:ln/>
        </p:spPr>
        <p:txBody>
          <a:bodyPr wrap="none" lIns="0" tIns="0" rIns="0" bIns="0" rtlCol="0" anchor="t"/>
          <a:lstStyle/>
          <a:p>
            <a:pPr marL="0" indent="0" algn="l">
              <a:lnSpc>
                <a:spcPct val="150000"/>
              </a:lnSpc>
              <a:buNone/>
            </a:pPr>
            <a:r>
              <a:rPr lang="vi-VN" sz="2400" dirty="0">
                <a:latin typeface="Times New Roman" panose="02020603050405020304" pitchFamily="18" charset="0"/>
                <a:ea typeface="Tomorrow" pitchFamily="34" charset="-122"/>
                <a:cs typeface="Times New Roman" panose="02020603050405020304" pitchFamily="18" charset="0"/>
              </a:rPr>
              <a:t>Quản lý</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tài</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khoản</a:t>
            </a:r>
            <a:r>
              <a:rPr lang="vi-VN" sz="2400" dirty="0">
                <a:latin typeface="Times New Roman" panose="02020603050405020304" pitchFamily="18" charset="0"/>
                <a:ea typeface="Tomorrow" pitchFamily="34" charset="-122"/>
                <a:cs typeface="Times New Roman" panose="02020603050405020304" pitchFamily="18" charset="0"/>
              </a:rPr>
              <a:t>c</a:t>
            </a:r>
            <a:r>
              <a:rPr lang="en-US" sz="2400" dirty="0" err="1">
                <a:latin typeface="Times New Roman" panose="02020603050405020304" pitchFamily="18" charset="0"/>
                <a:ea typeface="Tomorrow" pitchFamily="34" charset="-122"/>
                <a:cs typeface="Times New Roman" panose="02020603050405020304" pitchFamily="18" charset="0"/>
              </a:rPr>
              <a:t>hủ</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trọ</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và</a:t>
            </a:r>
            <a:r>
              <a:rPr lang="en-US" sz="2400" dirty="0">
                <a:latin typeface="Times New Roman" panose="02020603050405020304" pitchFamily="18" charset="0"/>
                <a:ea typeface="Tomorrow" pitchFamily="34" charset="-122"/>
                <a:cs typeface="Times New Roman" panose="02020603050405020304" pitchFamily="18" charset="0"/>
              </a:rPr>
              <a:t> Sinh viên mới.</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7127482" y="4202409"/>
            <a:ext cx="476250" cy="476250"/>
          </a:xfrm>
          <a:prstGeom prst="roundRect">
            <a:avLst>
              <a:gd name="adj" fmla="val 192000"/>
            </a:avLst>
          </a:prstGeom>
          <a:solidFill>
            <a:srgbClr val="1D1D1B"/>
          </a:solidFill>
          <a:ln/>
        </p:spPr>
        <p:txBody>
          <a:bodyPr/>
          <a:lstStyle/>
          <a:p>
            <a:endParaRPr lang="en-US"/>
          </a:p>
        </p:txBody>
      </p:sp>
      <p:pic>
        <p:nvPicPr>
          <p:cNvPr id="13"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57" y="4345284"/>
            <a:ext cx="190500" cy="190500"/>
          </a:xfrm>
          <a:prstGeom prst="rect">
            <a:avLst/>
          </a:prstGeom>
        </p:spPr>
      </p:pic>
      <p:sp>
        <p:nvSpPr>
          <p:cNvPr id="14" name="Text 9"/>
          <p:cNvSpPr/>
          <p:nvPr/>
        </p:nvSpPr>
        <p:spPr>
          <a:xfrm>
            <a:off x="7930964" y="4044909"/>
            <a:ext cx="2089547" cy="248007"/>
          </a:xfrm>
          <a:prstGeom prst="rect">
            <a:avLst/>
          </a:prstGeom>
          <a:noFill/>
          <a:ln/>
        </p:spPr>
        <p:txBody>
          <a:bodyPr wrap="none" lIns="0" tIns="0" rIns="0" bIns="0" rtlCol="0" anchor="t"/>
          <a:lstStyle/>
          <a:p>
            <a:pPr marL="0" indent="0" algn="l">
              <a:lnSpc>
                <a:spcPct val="150000"/>
              </a:lnSpc>
              <a:buNone/>
            </a:pPr>
            <a:r>
              <a:rPr lang="en-US" sz="2800" dirty="0">
                <a:latin typeface="Times New Roman" panose="02020603050405020304" pitchFamily="18" charset="0"/>
                <a:ea typeface="Tomorrow Semi Bold" pitchFamily="34" charset="-122"/>
                <a:cs typeface="Times New Roman" panose="02020603050405020304" pitchFamily="18" charset="0"/>
              </a:rPr>
              <a:t>Kiểm duyệt Nội dung</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7930964" y="4558278"/>
            <a:ext cx="7193280" cy="254079"/>
          </a:xfrm>
          <a:prstGeom prst="rect">
            <a:avLst/>
          </a:prstGeom>
          <a:noFill/>
          <a:ln/>
        </p:spPr>
        <p:txBody>
          <a:bodyPr wrap="none" lIns="0" tIns="0" rIns="0" bIns="0" rtlCol="0" anchor="t"/>
          <a:lstStyle/>
          <a:p>
            <a:pPr marL="0" indent="0" algn="l">
              <a:lnSpc>
                <a:spcPct val="150000"/>
              </a:lnSpc>
              <a:buNone/>
            </a:pPr>
            <a:r>
              <a:rPr lang="en-US" sz="2400" dirty="0" err="1">
                <a:latin typeface="Times New Roman" panose="02020603050405020304" pitchFamily="18" charset="0"/>
                <a:ea typeface="Tomorrow" pitchFamily="34" charset="-122"/>
                <a:cs typeface="Times New Roman" panose="02020603050405020304" pitchFamily="18" charset="0"/>
              </a:rPr>
              <a:t>Duyệt</a:t>
            </a:r>
            <a:r>
              <a:rPr lang="vi-VN" sz="2400" dirty="0">
                <a:latin typeface="Times New Roman" panose="02020603050405020304" pitchFamily="18" charset="0"/>
                <a:ea typeface="Tomorrow" pitchFamily="34" charset="-122"/>
                <a:cs typeface="Times New Roman" panose="02020603050405020304" pitchFamily="18" charset="0"/>
              </a:rPr>
              <a:t> xác nhận cho chủ trọ đăng bài</a:t>
            </a:r>
            <a:endParaRPr lang="en-US" sz="2400" dirty="0">
              <a:latin typeface="Times New Roman" panose="02020603050405020304" pitchFamily="18" charset="0"/>
              <a:cs typeface="Times New Roman" panose="02020603050405020304" pitchFamily="18" charset="0"/>
            </a:endParaRPr>
          </a:p>
        </p:txBody>
      </p:sp>
      <p:sp>
        <p:nvSpPr>
          <p:cNvPr id="18" name="Shape 13"/>
          <p:cNvSpPr/>
          <p:nvPr/>
        </p:nvSpPr>
        <p:spPr>
          <a:xfrm>
            <a:off x="7147072" y="6034199"/>
            <a:ext cx="476250" cy="476250"/>
          </a:xfrm>
          <a:prstGeom prst="roundRect">
            <a:avLst>
              <a:gd name="adj" fmla="val 192000"/>
            </a:avLst>
          </a:prstGeom>
          <a:solidFill>
            <a:srgbClr val="1D1D1B"/>
          </a:solidFill>
          <a:ln/>
        </p:spPr>
        <p:txBody>
          <a:bodyPr/>
          <a:lstStyle/>
          <a:p>
            <a:endParaRPr lang="en-US"/>
          </a:p>
        </p:txBody>
      </p:sp>
      <p:pic>
        <p:nvPicPr>
          <p:cNvPr id="1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9947" y="6177074"/>
            <a:ext cx="190500" cy="190500"/>
          </a:xfrm>
          <a:prstGeom prst="rect">
            <a:avLst/>
          </a:prstGeom>
        </p:spPr>
      </p:pic>
      <p:sp>
        <p:nvSpPr>
          <p:cNvPr id="20" name="Text 14"/>
          <p:cNvSpPr/>
          <p:nvPr/>
        </p:nvSpPr>
        <p:spPr>
          <a:xfrm>
            <a:off x="7930964" y="5894885"/>
            <a:ext cx="1984653" cy="248007"/>
          </a:xfrm>
          <a:prstGeom prst="rect">
            <a:avLst/>
          </a:prstGeom>
          <a:noFill/>
          <a:ln/>
        </p:spPr>
        <p:txBody>
          <a:bodyPr wrap="none" lIns="0" tIns="0" rIns="0" bIns="0" rtlCol="0" anchor="t"/>
          <a:lstStyle/>
          <a:p>
            <a:pPr marL="0" indent="0" algn="l">
              <a:lnSpc>
                <a:spcPct val="150000"/>
              </a:lnSpc>
              <a:buNone/>
            </a:pPr>
            <a:r>
              <a:rPr lang="en-US" sz="2800" dirty="0">
                <a:latin typeface="Times New Roman" panose="02020603050405020304" pitchFamily="18" charset="0"/>
                <a:ea typeface="Tomorrow Semi Bold" pitchFamily="34" charset="-122"/>
                <a:cs typeface="Times New Roman" panose="02020603050405020304" pitchFamily="18" charset="0"/>
              </a:rPr>
              <a:t>Quản lý Hệ thống</a:t>
            </a:r>
            <a:endParaRPr lang="en-US" sz="2800" dirty="0">
              <a:latin typeface="Times New Roman" panose="02020603050405020304" pitchFamily="18" charset="0"/>
              <a:cs typeface="Times New Roman" panose="02020603050405020304" pitchFamily="18" charset="0"/>
            </a:endParaRPr>
          </a:p>
        </p:txBody>
      </p:sp>
      <p:sp>
        <p:nvSpPr>
          <p:cNvPr id="21" name="Text 15"/>
          <p:cNvSpPr/>
          <p:nvPr/>
        </p:nvSpPr>
        <p:spPr>
          <a:xfrm>
            <a:off x="7930964" y="6467082"/>
            <a:ext cx="7193280" cy="254079"/>
          </a:xfrm>
          <a:prstGeom prst="rect">
            <a:avLst/>
          </a:prstGeom>
          <a:noFill/>
          <a:ln/>
        </p:spPr>
        <p:txBody>
          <a:bodyPr wrap="none" lIns="0" tIns="0" rIns="0" bIns="0" rtlCol="0" anchor="t"/>
          <a:lstStyle/>
          <a:p>
            <a:pPr marL="0" indent="0" algn="l">
              <a:lnSpc>
                <a:spcPct val="150000"/>
              </a:lnSpc>
              <a:buNone/>
            </a:pPr>
            <a:r>
              <a:rPr lang="en-US" sz="2400" dirty="0">
                <a:latin typeface="Times New Roman" panose="02020603050405020304" pitchFamily="18" charset="0"/>
                <a:ea typeface="Tomorrow" pitchFamily="34" charset="-122"/>
                <a:cs typeface="Times New Roman" panose="02020603050405020304" pitchFamily="18" charset="0"/>
              </a:rPr>
              <a:t>Cập nhật cấu hình, theo dõi hoạt động và giải </a:t>
            </a:r>
            <a:r>
              <a:rPr lang="en-US" sz="2400" dirty="0" err="1">
                <a:latin typeface="Times New Roman" panose="02020603050405020304" pitchFamily="18" charset="0"/>
                <a:ea typeface="Tomorrow" pitchFamily="34" charset="-122"/>
                <a:cs typeface="Times New Roman" panose="02020603050405020304" pitchFamily="18" charset="0"/>
              </a:rPr>
              <a:t>quyết</a:t>
            </a:r>
            <a:r>
              <a:rPr lang="en-US" sz="2400" dirty="0">
                <a:latin typeface="Times New Roman" panose="02020603050405020304" pitchFamily="18" charset="0"/>
                <a:ea typeface="Tomorrow" pitchFamily="34" charset="-122"/>
                <a:cs typeface="Times New Roman" panose="02020603050405020304" pitchFamily="18" charset="0"/>
              </a:rPr>
              <a:t> </a:t>
            </a:r>
            <a:endParaRPr lang="vi-VN" sz="2400" dirty="0">
              <a:latin typeface="Times New Roman" panose="02020603050405020304" pitchFamily="18" charset="0"/>
              <a:ea typeface="Tomorrow" pitchFamily="34" charset="-122"/>
              <a:cs typeface="Times New Roman" panose="02020603050405020304" pitchFamily="18" charset="0"/>
            </a:endParaRPr>
          </a:p>
          <a:p>
            <a:pPr marL="0" indent="0" algn="l">
              <a:lnSpc>
                <a:spcPct val="150000"/>
              </a:lnSpc>
              <a:buNone/>
            </a:pPr>
            <a:r>
              <a:rPr lang="en-US" sz="2400" dirty="0" err="1">
                <a:latin typeface="Times New Roman" panose="02020603050405020304" pitchFamily="18" charset="0"/>
                <a:ea typeface="Tomorrow" pitchFamily="34" charset="-122"/>
                <a:cs typeface="Times New Roman" panose="02020603050405020304" pitchFamily="18" charset="0"/>
              </a:rPr>
              <a:t>các</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vấn</a:t>
            </a:r>
            <a:r>
              <a:rPr lang="vi-VN" sz="2400" dirty="0">
                <a:latin typeface="Times New Roman" panose="02020603050405020304" pitchFamily="18" charset="0"/>
                <a:ea typeface="Tomorrow" pitchFamily="34" charset="-122"/>
                <a:cs typeface="Times New Roman" panose="02020603050405020304" pitchFamily="18" charset="0"/>
              </a:rPr>
              <a:t> đề khiếu nại</a:t>
            </a:r>
            <a:r>
              <a:rPr lang="en-US" sz="2400" dirty="0">
                <a:latin typeface="Times New Roman" panose="02020603050405020304" pitchFamily="18" charset="0"/>
                <a:ea typeface="Tomorrow"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2050" name="Picture 5">
            <a:extLst>
              <a:ext uri="{FF2B5EF4-FFF2-40B4-BE49-F238E27FC236}">
                <a16:creationId xmlns:a16="http://schemas.microsoft.com/office/drawing/2014/main" id="{40926458-434F-29A8-F0F6-3B08296D6D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608" y="205483"/>
            <a:ext cx="6854590" cy="7952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ED47B4C6-F29E-EFFB-49A6-68EE7E83382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50213"/>
            <a:ext cx="7803118" cy="566976"/>
          </a:xfrm>
          <a:prstGeom prst="rect">
            <a:avLst/>
          </a:prstGeom>
          <a:noFill/>
          <a:ln/>
        </p:spPr>
        <p:txBody>
          <a:bodyPr wrap="none" lIns="0" tIns="0" rIns="0" bIns="0" rtlCol="0" anchor="t"/>
          <a:lstStyle/>
          <a:p>
            <a:pPr marL="0" indent="0" algn="l">
              <a:lnSpc>
                <a:spcPts val="4450"/>
              </a:lnSpc>
              <a:buNone/>
            </a:pPr>
            <a:r>
              <a:rPr lang="en-US" sz="3550" dirty="0">
                <a:solidFill>
                  <a:srgbClr val="1D1D1B"/>
                </a:solidFill>
                <a:latin typeface="Times New Roman" panose="02020603050405020304" pitchFamily="18" charset="0"/>
                <a:ea typeface="Tomorrow Semi Bold" pitchFamily="34" charset="-122"/>
                <a:cs typeface="Times New Roman" panose="02020603050405020304" pitchFamily="18" charset="0"/>
              </a:rPr>
              <a:t>SƠ ĐỒ HOẠT ĐỘNG CỦA SINH VIÊN</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70817"/>
            <a:ext cx="3722132"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CÁC BƯỚC TÌM TRỌ THÔNG MINH</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975241" y="2530554"/>
            <a:ext cx="181451" cy="845820"/>
          </a:xfrm>
          <a:prstGeom prst="roundRect">
            <a:avLst>
              <a:gd name="adj" fmla="val 15001"/>
            </a:avLst>
          </a:prstGeom>
          <a:solidFill>
            <a:srgbClr val="F0EAEA"/>
          </a:solidFill>
          <a:ln/>
        </p:spPr>
        <p:txBody>
          <a:bodyPr/>
          <a:lstStyle/>
          <a:p>
            <a:endParaRPr lang="en-US"/>
          </a:p>
        </p:txBody>
      </p:sp>
      <p:sp>
        <p:nvSpPr>
          <p:cNvPr id="5" name="Shape 3"/>
          <p:cNvSpPr/>
          <p:nvPr/>
        </p:nvSpPr>
        <p:spPr>
          <a:xfrm>
            <a:off x="793790" y="2411373"/>
            <a:ext cx="544354" cy="544354"/>
          </a:xfrm>
          <a:prstGeom prst="roundRect">
            <a:avLst>
              <a:gd name="adj" fmla="val 83989"/>
            </a:avLst>
          </a:prstGeom>
          <a:solidFill>
            <a:srgbClr val="F0EAEA"/>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2547461"/>
            <a:ext cx="272177" cy="272177"/>
          </a:xfrm>
          <a:prstGeom prst="rect">
            <a:avLst/>
          </a:prstGeom>
        </p:spPr>
      </p:pic>
      <p:sp>
        <p:nvSpPr>
          <p:cNvPr id="7" name="Text 4"/>
          <p:cNvSpPr/>
          <p:nvPr/>
        </p:nvSpPr>
        <p:spPr>
          <a:xfrm>
            <a:off x="1519595" y="2439829"/>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Tìm kiếm linh hoạt</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519595" y="2904768"/>
            <a:ext cx="6248519"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Lọc kết </a:t>
            </a:r>
            <a:r>
              <a:rPr lang="en-US" sz="2000" dirty="0" err="1">
                <a:latin typeface="Times New Roman" panose="02020603050405020304" pitchFamily="18" charset="0"/>
                <a:ea typeface="Tomorrow" pitchFamily="34" charset="-122"/>
                <a:cs typeface="Times New Roman" panose="02020603050405020304" pitchFamily="18" charset="0"/>
              </a:rPr>
              <a:t>quả</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vị</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trí</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gần</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trường</a:t>
            </a:r>
            <a:r>
              <a:rPr lang="en-US" sz="2000" dirty="0">
                <a:latin typeface="Times New Roman" panose="02020603050405020304" pitchFamily="18" charset="0"/>
                <a:ea typeface="Tomorrow"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1247418" y="3830122"/>
            <a:ext cx="181451" cy="845820"/>
          </a:xfrm>
          <a:prstGeom prst="roundRect">
            <a:avLst>
              <a:gd name="adj" fmla="val 15001"/>
            </a:avLst>
          </a:prstGeom>
          <a:solidFill>
            <a:srgbClr val="F0EAEA"/>
          </a:solidFill>
          <a:ln/>
        </p:spPr>
        <p:txBody>
          <a:bodyPr/>
          <a:lstStyle/>
          <a:p>
            <a:endParaRPr lang="en-US"/>
          </a:p>
        </p:txBody>
      </p:sp>
      <p:sp>
        <p:nvSpPr>
          <p:cNvPr id="10" name="Shape 7"/>
          <p:cNvSpPr/>
          <p:nvPr/>
        </p:nvSpPr>
        <p:spPr>
          <a:xfrm>
            <a:off x="1065967" y="3710940"/>
            <a:ext cx="544354" cy="544354"/>
          </a:xfrm>
          <a:prstGeom prst="roundRect">
            <a:avLst>
              <a:gd name="adj" fmla="val 83989"/>
            </a:avLst>
          </a:prstGeom>
          <a:solidFill>
            <a:srgbClr val="F0EAEA"/>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2055" y="3847028"/>
            <a:ext cx="272177" cy="272177"/>
          </a:xfrm>
          <a:prstGeom prst="rect">
            <a:avLst/>
          </a:prstGeom>
        </p:spPr>
      </p:pic>
      <p:sp>
        <p:nvSpPr>
          <p:cNvPr id="12" name="Text 8"/>
          <p:cNvSpPr/>
          <p:nvPr/>
        </p:nvSpPr>
        <p:spPr>
          <a:xfrm>
            <a:off x="1791772" y="3739396"/>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Xem chi tiết phòng</a:t>
            </a:r>
            <a:endParaRPr lang="en-US" sz="2400" dirty="0">
              <a:latin typeface="Times New Roman" panose="02020603050405020304" pitchFamily="18" charset="0"/>
              <a:cs typeface="Times New Roman" panose="02020603050405020304" pitchFamily="18" charset="0"/>
            </a:endParaRPr>
          </a:p>
        </p:txBody>
      </p:sp>
      <p:sp>
        <p:nvSpPr>
          <p:cNvPr id="13" name="Text 9"/>
          <p:cNvSpPr/>
          <p:nvPr/>
        </p:nvSpPr>
        <p:spPr>
          <a:xfrm>
            <a:off x="1791772" y="4204335"/>
            <a:ext cx="5976342"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Kiểm tra hình ảnh, mô tả và đánh giá từ cộng đồng.</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1519595" y="5129689"/>
            <a:ext cx="181451" cy="845820"/>
          </a:xfrm>
          <a:prstGeom prst="roundRect">
            <a:avLst>
              <a:gd name="adj" fmla="val 15001"/>
            </a:avLst>
          </a:prstGeom>
          <a:solidFill>
            <a:srgbClr val="F0EAEA"/>
          </a:solidFill>
          <a:ln/>
        </p:spPr>
        <p:txBody>
          <a:bodyPr/>
          <a:lstStyle/>
          <a:p>
            <a:endParaRPr lang="en-US"/>
          </a:p>
        </p:txBody>
      </p:sp>
      <p:sp>
        <p:nvSpPr>
          <p:cNvPr id="15" name="Shape 11"/>
          <p:cNvSpPr/>
          <p:nvPr/>
        </p:nvSpPr>
        <p:spPr>
          <a:xfrm>
            <a:off x="1338143" y="5010507"/>
            <a:ext cx="544354" cy="544354"/>
          </a:xfrm>
          <a:prstGeom prst="roundRect">
            <a:avLst>
              <a:gd name="adj" fmla="val 83989"/>
            </a:avLst>
          </a:prstGeom>
          <a:solidFill>
            <a:srgbClr val="F0EAEA"/>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4232" y="5146596"/>
            <a:ext cx="272177" cy="272177"/>
          </a:xfrm>
          <a:prstGeom prst="rect">
            <a:avLst/>
          </a:prstGeom>
        </p:spPr>
      </p:pic>
      <p:sp>
        <p:nvSpPr>
          <p:cNvPr id="17" name="Text 12"/>
          <p:cNvSpPr/>
          <p:nvPr/>
        </p:nvSpPr>
        <p:spPr>
          <a:xfrm>
            <a:off x="2063948" y="5038963"/>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Liên hệ &amp; Đặt lịch</a:t>
            </a:r>
            <a:endParaRPr lang="en-US" sz="2400" dirty="0">
              <a:latin typeface="Times New Roman" panose="02020603050405020304" pitchFamily="18" charset="0"/>
              <a:cs typeface="Times New Roman" panose="02020603050405020304" pitchFamily="18" charset="0"/>
            </a:endParaRPr>
          </a:p>
        </p:txBody>
      </p:sp>
      <p:sp>
        <p:nvSpPr>
          <p:cNvPr id="18" name="Text 13"/>
          <p:cNvSpPr/>
          <p:nvPr/>
        </p:nvSpPr>
        <p:spPr>
          <a:xfrm>
            <a:off x="2063948" y="5503902"/>
            <a:ext cx="5704165"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Gửi yêu cầu trực tiếp đến chủ trọ qua tính năng chat tích hợp.</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1791772" y="6429256"/>
            <a:ext cx="181451" cy="845820"/>
          </a:xfrm>
          <a:prstGeom prst="roundRect">
            <a:avLst>
              <a:gd name="adj" fmla="val 15001"/>
            </a:avLst>
          </a:prstGeom>
          <a:solidFill>
            <a:srgbClr val="F0EAEA"/>
          </a:solidFill>
          <a:ln/>
        </p:spPr>
        <p:txBody>
          <a:bodyPr/>
          <a:lstStyle/>
          <a:p>
            <a:endParaRPr lang="en-US"/>
          </a:p>
        </p:txBody>
      </p:sp>
      <p:sp>
        <p:nvSpPr>
          <p:cNvPr id="20" name="Shape 15"/>
          <p:cNvSpPr/>
          <p:nvPr/>
        </p:nvSpPr>
        <p:spPr>
          <a:xfrm>
            <a:off x="1610320" y="6310074"/>
            <a:ext cx="544354" cy="544354"/>
          </a:xfrm>
          <a:prstGeom prst="roundRect">
            <a:avLst>
              <a:gd name="adj" fmla="val 83989"/>
            </a:avLst>
          </a:prstGeom>
          <a:solidFill>
            <a:srgbClr val="F0EAEA"/>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6409" y="6446163"/>
            <a:ext cx="272177" cy="272177"/>
          </a:xfrm>
          <a:prstGeom prst="rect">
            <a:avLst/>
          </a:prstGeom>
        </p:spPr>
      </p:pic>
      <p:sp>
        <p:nvSpPr>
          <p:cNvPr id="22" name="Text 16"/>
          <p:cNvSpPr/>
          <p:nvPr/>
        </p:nvSpPr>
        <p:spPr>
          <a:xfrm>
            <a:off x="2336125" y="6338530"/>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Chốt giao dịch</a:t>
            </a:r>
            <a:endParaRPr lang="en-US" sz="2400" dirty="0">
              <a:latin typeface="Times New Roman" panose="02020603050405020304" pitchFamily="18" charset="0"/>
              <a:cs typeface="Times New Roman" panose="02020603050405020304" pitchFamily="18" charset="0"/>
            </a:endParaRPr>
          </a:p>
        </p:txBody>
      </p:sp>
      <p:sp>
        <p:nvSpPr>
          <p:cNvPr id="23" name="Text 17"/>
          <p:cNvSpPr/>
          <p:nvPr/>
        </p:nvSpPr>
        <p:spPr>
          <a:xfrm>
            <a:off x="2336125" y="6803469"/>
            <a:ext cx="5431988"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Xác nhận thuê phòng và chuyển đến nơi ở mới.</a:t>
            </a:r>
            <a:endParaRPr lang="en-US" sz="2000" dirty="0">
              <a:latin typeface="Times New Roman" panose="02020603050405020304" pitchFamily="18" charset="0"/>
              <a:cs typeface="Times New Roman" panose="02020603050405020304" pitchFamily="18" charset="0"/>
            </a:endParaRPr>
          </a:p>
        </p:txBody>
      </p:sp>
      <p:pic>
        <p:nvPicPr>
          <p:cNvPr id="3074" name="Picture 21">
            <a:extLst>
              <a:ext uri="{FF2B5EF4-FFF2-40B4-BE49-F238E27FC236}">
                <a16:creationId xmlns:a16="http://schemas.microsoft.com/office/drawing/2014/main" id="{890BE3B2-EF8D-212E-1B4B-7E6A9A6FBB5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23360"/>
          <a:stretch>
            <a:fillRect/>
          </a:stretch>
        </p:blipFill>
        <p:spPr bwMode="auto">
          <a:xfrm>
            <a:off x="8817078" y="1602768"/>
            <a:ext cx="5813322" cy="650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SƠ ĐỒ THỰC THỂ LIÊN KẾT (ERD)</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519470" y="1113590"/>
            <a:ext cx="5435281" cy="362903"/>
          </a:xfrm>
          <a:prstGeom prst="rect">
            <a:avLst/>
          </a:prstGeom>
          <a:noFill/>
          <a:ln/>
        </p:spPr>
        <p:txBody>
          <a:bodyPr wrap="none" lIns="0" tIns="0" rIns="0" bIns="0" rtlCol="0" anchor="t"/>
          <a:lstStyle/>
          <a:p>
            <a:pPr marL="0" indent="0" algn="l">
              <a:lnSpc>
                <a:spcPts val="2850"/>
              </a:lnSpc>
              <a:buNone/>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Mối quan hệ cốt lõi giữa các thành phần trong Cơ sở Dữ liệu.</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519470" y="160055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D1D1B"/>
                </a:solidFill>
                <a:latin typeface="Times New Roman" panose="02020603050405020304" pitchFamily="18" charset="0"/>
                <a:ea typeface="Tomorrow Semi Bold" pitchFamily="34" charset="-122"/>
                <a:cs typeface="Times New Roman" panose="02020603050405020304" pitchFamily="18" charset="0"/>
              </a:rPr>
              <a:t>Đánh giá Mô hình</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519470" y="2181700"/>
            <a:ext cx="5234559" cy="1088708"/>
          </a:xfrm>
          <a:prstGeom prst="rect">
            <a:avLst/>
          </a:prstGeom>
          <a:noFill/>
          <a:ln/>
        </p:spPr>
        <p:txBody>
          <a:bodyPr wrap="square" lIns="0" tIns="0" rIns="0" bIns="0" rtlCol="0" anchor="t"/>
          <a:lstStyle/>
          <a:p>
            <a:pPr marL="0" indent="0" algn="l">
              <a:lnSpc>
                <a:spcPts val="2850"/>
              </a:lnSpc>
              <a:buNone/>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Sơ đồ ERD thể hiện rõ mối quan hệ 1-N (một Chủ trọ quản lý nhiều Tin đăng) và N-M (nhiều Sinh viên có thể xem/lưu nhiều Tin đăng).</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806589" y="322373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D1D1B"/>
                </a:solidFill>
                <a:latin typeface="Times New Roman" panose="02020603050405020304" pitchFamily="18" charset="0"/>
                <a:ea typeface="Tomorrow Semi Bold" pitchFamily="34" charset="-122"/>
                <a:cs typeface="Times New Roman" panose="02020603050405020304" pitchFamily="18" charset="0"/>
              </a:rPr>
              <a:t>Các Thực thể Chính</a:t>
            </a:r>
            <a:endParaRPr lang="en-US" sz="28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6CDCE5E-B51F-C9A2-0D47-74D54CED885A}"/>
              </a:ext>
            </a:extLst>
          </p:cNvPr>
          <p:cNvGrpSpPr/>
          <p:nvPr/>
        </p:nvGrpSpPr>
        <p:grpSpPr>
          <a:xfrm>
            <a:off x="519470" y="3627715"/>
            <a:ext cx="5323769" cy="1247299"/>
            <a:chOff x="519470" y="3627715"/>
            <a:chExt cx="6244709" cy="1247299"/>
          </a:xfrm>
        </p:grpSpPr>
        <p:sp>
          <p:nvSpPr>
            <p:cNvPr id="8" name="Text 5"/>
            <p:cNvSpPr/>
            <p:nvPr/>
          </p:nvSpPr>
          <p:spPr>
            <a:xfrm>
              <a:off x="519470" y="36277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CHỦ TRỌ: Thông tin cá nhân, địa chỉ liên hệ.</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519470" y="4069913"/>
              <a:ext cx="534607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SINH VIÊN: Dữ liệu người dùng, sở thích tìm kiếm.</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519470" y="45121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TIN ĐĂNG: Chi tiết phòng, hình ảnh, trạng thái.</a:t>
              </a:r>
              <a:endParaRPr lang="en-US" sz="2000" dirty="0">
                <a:latin typeface="Times New Roman" panose="02020603050405020304" pitchFamily="18" charset="0"/>
                <a:cs typeface="Times New Roman" panose="02020603050405020304" pitchFamily="18" charset="0"/>
              </a:endParaRPr>
            </a:p>
          </p:txBody>
        </p:sp>
      </p:grpSp>
      <p:pic>
        <p:nvPicPr>
          <p:cNvPr id="1026" name="Picture 1">
            <a:extLst>
              <a:ext uri="{FF2B5EF4-FFF2-40B4-BE49-F238E27FC236}">
                <a16:creationId xmlns:a16="http://schemas.microsoft.com/office/drawing/2014/main" id="{0EE3AED7-C3D5-4082-4EC6-80CAE3145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029" y="1676416"/>
            <a:ext cx="9100706" cy="522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4D76ED7A-B26A-B744-E5D9-74FE712BD3CC}"/>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83CB8-28A3-471B-AA5B-D83E81D1078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84686EC-012F-66BF-7A73-A64568FF8FA4}"/>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A887A41-A13B-604A-176A-3C28DB362568}"/>
              </a:ext>
            </a:extLst>
          </p:cNvPr>
          <p:cNvSpPr/>
          <p:nvPr/>
        </p:nvSpPr>
        <p:spPr>
          <a:xfrm>
            <a:off x="920915" y="1536807"/>
            <a:ext cx="5435281" cy="362903"/>
          </a:xfrm>
          <a:prstGeom prst="rect">
            <a:avLst/>
          </a:prstGeom>
          <a:noFill/>
          <a:ln/>
        </p:spPr>
        <p:txBody>
          <a:bodyPr wrap="none" lIns="0" tIns="0" rIns="0" bIns="0" rtlCol="0" anchor="t"/>
          <a:lstStyle/>
          <a:p>
            <a:pPr marL="0" indent="0" algn="l">
              <a:lnSpc>
                <a:spcPts val="2850"/>
              </a:lnSpc>
              <a:buNone/>
            </a:pPr>
            <a:r>
              <a:rPr lang="en-US" sz="3200" dirty="0">
                <a:latin typeface="Times New Roman" panose="02020603050405020304" pitchFamily="18" charset="0"/>
                <a:cs typeface="Times New Roman" panose="02020603050405020304" pitchFamily="18" charset="0"/>
              </a:rPr>
              <a:t>FRONT END</a:t>
            </a:r>
          </a:p>
          <a:p>
            <a:pPr marL="0" indent="0" algn="l">
              <a:lnSpc>
                <a:spcPts val="2850"/>
              </a:lnSpc>
              <a:buNone/>
            </a:pPr>
            <a:endParaRPr lang="en-US"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AE868F-8EED-2B46-DAEF-F1A1D25CB139}"/>
              </a:ext>
            </a:extLst>
          </p:cNvPr>
          <p:cNvSpPr txBox="1"/>
          <p:nvPr/>
        </p:nvSpPr>
        <p:spPr>
          <a:xfrm>
            <a:off x="920915" y="2210837"/>
            <a:ext cx="3936380" cy="707886"/>
          </a:xfrm>
          <a:prstGeom prst="rect">
            <a:avLst/>
          </a:prstGeom>
          <a:noFill/>
        </p:spPr>
        <p:txBody>
          <a:bodyPr wrap="square" rtlCol="0">
            <a:spAutoFit/>
          </a:bodyPr>
          <a:lstStyle/>
          <a:p>
            <a:r>
              <a:rPr lang="en-US" sz="2000" i="1" dirty="0"/>
              <a:t>HTML — </a:t>
            </a:r>
            <a:r>
              <a:rPr lang="en-US" sz="2000" i="1" dirty="0" err="1"/>
              <a:t>HyperText</a:t>
            </a:r>
            <a:r>
              <a:rPr lang="en-US" sz="2000" i="1" dirty="0"/>
              <a:t> Markup Language</a:t>
            </a:r>
            <a:endParaRPr lang="en-US" sz="2000" dirty="0"/>
          </a:p>
        </p:txBody>
      </p:sp>
      <p:sp>
        <p:nvSpPr>
          <p:cNvPr id="14" name="TextBox 13">
            <a:extLst>
              <a:ext uri="{FF2B5EF4-FFF2-40B4-BE49-F238E27FC236}">
                <a16:creationId xmlns:a16="http://schemas.microsoft.com/office/drawing/2014/main" id="{3A6789ED-3BC3-CBD5-8F7D-A8B2AC4190C7}"/>
              </a:ext>
            </a:extLst>
          </p:cNvPr>
          <p:cNvSpPr txBox="1"/>
          <p:nvPr/>
        </p:nvSpPr>
        <p:spPr>
          <a:xfrm>
            <a:off x="519470" y="3237637"/>
            <a:ext cx="5201105" cy="3170099"/>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mj-lt"/>
              </a:rPr>
              <a:t>HTML là ngôn ngữ đánh dấu dùng để mô tả cấu trúc trang web như tiêu đề, đoạn văn, ảnh, bảng, form và liên kết. Trong hệ thống, HTML giúp tạo bố cục các trang chính như danh sách phòng, chi tiết phòng và trang tài khoản. </a:t>
            </a:r>
            <a:endParaRPr lang="en-US" sz="2000" dirty="0">
              <a:latin typeface="+mj-lt"/>
            </a:endParaRP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vi-VN" sz="2000" dirty="0">
                <a:latin typeface="+mj-lt"/>
              </a:rPr>
              <a:t>HTML còn dùng để xây dựng form gửi dữ liệu lên server và đánh dấu các phần tử để CSS và JavaScript có thể thao tác.</a:t>
            </a:r>
            <a:endParaRPr lang="en-US" sz="2000" dirty="0">
              <a:latin typeface="+mj-lt"/>
            </a:endParaRPr>
          </a:p>
        </p:txBody>
      </p:sp>
      <p:pic>
        <p:nvPicPr>
          <p:cNvPr id="20" name="Picture 19" descr="A computer screen with text&#10;&#10;AI-generated content may be incorrect.">
            <a:extLst>
              <a:ext uri="{FF2B5EF4-FFF2-40B4-BE49-F238E27FC236}">
                <a16:creationId xmlns:a16="http://schemas.microsoft.com/office/drawing/2014/main" id="{C312ECBF-E7D8-4F39-032E-7543EFC17230}"/>
              </a:ext>
            </a:extLst>
          </p:cNvPr>
          <p:cNvPicPr>
            <a:picLocks noChangeAspect="1"/>
          </p:cNvPicPr>
          <p:nvPr/>
        </p:nvPicPr>
        <p:blipFill>
          <a:blip r:embed="rId3"/>
          <a:stretch>
            <a:fillRect/>
          </a:stretch>
        </p:blipFill>
        <p:spPr>
          <a:xfrm>
            <a:off x="6356195" y="1223817"/>
            <a:ext cx="7855575" cy="5781965"/>
          </a:xfrm>
          <a:prstGeom prst="rect">
            <a:avLst/>
          </a:prstGeom>
        </p:spPr>
      </p:pic>
      <p:sp>
        <p:nvSpPr>
          <p:cNvPr id="21" name="Rectangle 20">
            <a:extLst>
              <a:ext uri="{FF2B5EF4-FFF2-40B4-BE49-F238E27FC236}">
                <a16:creationId xmlns:a16="http://schemas.microsoft.com/office/drawing/2014/main" id="{D530AD37-84D5-9673-D830-5C892D1840F7}"/>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213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0885-F02F-EDFB-4F93-1B19ACCC5B9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A1341C-883F-0B61-AFB0-3C8871F63A1E}"/>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CC02885D-4A8A-E360-B465-A9B88686206E}"/>
              </a:ext>
            </a:extLst>
          </p:cNvPr>
          <p:cNvSpPr/>
          <p:nvPr/>
        </p:nvSpPr>
        <p:spPr>
          <a:xfrm>
            <a:off x="747131" y="1377203"/>
            <a:ext cx="5346071" cy="362903"/>
          </a:xfrm>
          <a:prstGeom prst="rect">
            <a:avLst/>
          </a:prstGeom>
          <a:noFill/>
          <a:ln/>
        </p:spPr>
        <p:txBody>
          <a:bodyPr wrap="none" lIns="0" tIns="0" rIns="0" bIns="0" rtlCol="0" anchor="t"/>
          <a:lstStyle/>
          <a:p>
            <a:pPr>
              <a:lnSpc>
                <a:spcPts val="2850"/>
              </a:lnSpc>
            </a:pPr>
            <a:r>
              <a:rPr lang="en-US" sz="3200" dirty="0">
                <a:latin typeface="Times New Roman" panose="02020603050405020304" pitchFamily="18" charset="0"/>
                <a:ea typeface="Tahoma" panose="020B0604030504040204" pitchFamily="34" charset="0"/>
                <a:cs typeface="Times New Roman" panose="02020603050405020304" pitchFamily="18" charset="0"/>
              </a:rPr>
              <a:t>CSS — Cascading Style Sheets</a:t>
            </a:r>
          </a:p>
        </p:txBody>
      </p:sp>
      <p:sp>
        <p:nvSpPr>
          <p:cNvPr id="8" name="TextBox 7">
            <a:extLst>
              <a:ext uri="{FF2B5EF4-FFF2-40B4-BE49-F238E27FC236}">
                <a16:creationId xmlns:a16="http://schemas.microsoft.com/office/drawing/2014/main" id="{8F4C8DBB-9683-E9BB-CE47-8F9AC3AB2D62}"/>
              </a:ext>
            </a:extLst>
          </p:cNvPr>
          <p:cNvSpPr txBox="1"/>
          <p:nvPr/>
        </p:nvSpPr>
        <p:spPr>
          <a:xfrm>
            <a:off x="747131" y="2413373"/>
            <a:ext cx="518531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cục</a:t>
            </a:r>
            <a:r>
              <a:rPr lang="en-US" sz="2000" dirty="0">
                <a:latin typeface="Times New Roman" panose="02020603050405020304" pitchFamily="18" charset="0"/>
                <a:cs typeface="Times New Roman" panose="02020603050405020304" pitchFamily="18" charset="0"/>
              </a:rPr>
              <a:t> (layout),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responsive design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Trong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modal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menu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endParaRPr lang="en-US" sz="2000" dirty="0">
              <a:latin typeface="Times New Roman" panose="02020603050405020304" pitchFamily="18" charset="0"/>
              <a:cs typeface="Times New Roman" panose="02020603050405020304" pitchFamily="18" charset="0"/>
            </a:endParaRPr>
          </a:p>
        </p:txBody>
      </p:sp>
      <p:pic>
        <p:nvPicPr>
          <p:cNvPr id="10" name="Picture 9" descr="A blue and orange logo&#10;&#10;AI-generated content may be incorrect.">
            <a:extLst>
              <a:ext uri="{FF2B5EF4-FFF2-40B4-BE49-F238E27FC236}">
                <a16:creationId xmlns:a16="http://schemas.microsoft.com/office/drawing/2014/main" id="{988E6C1C-7F39-953D-4E3B-B5EA1EC5D426}"/>
              </a:ext>
            </a:extLst>
          </p:cNvPr>
          <p:cNvPicPr>
            <a:picLocks noChangeAspect="1"/>
          </p:cNvPicPr>
          <p:nvPr/>
        </p:nvPicPr>
        <p:blipFill>
          <a:blip r:embed="rId3"/>
          <a:stretch>
            <a:fillRect/>
          </a:stretch>
        </p:blipFill>
        <p:spPr>
          <a:xfrm>
            <a:off x="6266986" y="2083014"/>
            <a:ext cx="8201107" cy="4614489"/>
          </a:xfrm>
          <a:prstGeom prst="rect">
            <a:avLst/>
          </a:prstGeom>
        </p:spPr>
      </p:pic>
      <p:sp>
        <p:nvSpPr>
          <p:cNvPr id="12" name="Rectangle 11">
            <a:extLst>
              <a:ext uri="{FF2B5EF4-FFF2-40B4-BE49-F238E27FC236}">
                <a16:creationId xmlns:a16="http://schemas.microsoft.com/office/drawing/2014/main" id="{6604CFE2-3826-6047-1804-28A48F08930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761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E0B3-A0FE-98C4-D572-C578F0A52F7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97746C5-348B-8348-5C6C-1AA10BA72DB8}"/>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053FD44-6844-744B-D804-3C2822B485AF}"/>
              </a:ext>
            </a:extLst>
          </p:cNvPr>
          <p:cNvSpPr/>
          <p:nvPr/>
        </p:nvSpPr>
        <p:spPr>
          <a:xfrm>
            <a:off x="747131" y="1229118"/>
            <a:ext cx="5446431" cy="615378"/>
          </a:xfrm>
          <a:prstGeom prst="rect">
            <a:avLst/>
          </a:prstGeom>
          <a:noFill/>
          <a:ln/>
        </p:spPr>
        <p:txBody>
          <a:bodyPr wrap="none" lIns="0" tIns="0" rIns="0" bIns="0" rtlCol="0" anchor="t"/>
          <a:lstStyle/>
          <a:p>
            <a:r>
              <a:rPr lang="en-US" sz="2600" b="1" dirty="0">
                <a:latin typeface="Times New Roman" panose="02020603050405020304" pitchFamily="18" charset="0"/>
                <a:cs typeface="Times New Roman" panose="02020603050405020304" pitchFamily="18" charset="0"/>
              </a:rPr>
              <a:t>JavaScript (vanilla) </a:t>
            </a:r>
            <a:r>
              <a:rPr lang="en-US" sz="2600" b="1" dirty="0" err="1">
                <a:latin typeface="Times New Roman" panose="02020603050405020304" pitchFamily="18" charset="0"/>
                <a:cs typeface="Times New Roman" panose="02020603050405020304" pitchFamily="18" charset="0"/>
              </a:rPr>
              <a:t>và</a:t>
            </a:r>
            <a:r>
              <a:rPr lang="en-US" sz="2600" b="1" dirty="0">
                <a:latin typeface="Times New Roman" panose="02020603050405020304" pitchFamily="18" charset="0"/>
                <a:cs typeface="Times New Roman" panose="02020603050405020304" pitchFamily="18" charset="0"/>
              </a:rPr>
              <a:t> Frameworks </a:t>
            </a:r>
          </a:p>
          <a:p>
            <a:r>
              <a:rPr lang="en-US" sz="2600" b="1" dirty="0">
                <a:latin typeface="Times New Roman" panose="02020603050405020304" pitchFamily="18" charset="0"/>
                <a:cs typeface="Times New Roman" panose="02020603050405020304" pitchFamily="18" charset="0"/>
              </a:rPr>
              <a:t>(React, Vue, Angular)</a:t>
            </a:r>
          </a:p>
        </p:txBody>
      </p:sp>
      <p:sp>
        <p:nvSpPr>
          <p:cNvPr id="9" name="TextBox 8">
            <a:extLst>
              <a:ext uri="{FF2B5EF4-FFF2-40B4-BE49-F238E27FC236}">
                <a16:creationId xmlns:a16="http://schemas.microsoft.com/office/drawing/2014/main" id="{D5663C80-5458-451F-9F81-66FFCD62C812}"/>
              </a:ext>
            </a:extLst>
          </p:cNvPr>
          <p:cNvSpPr txBox="1"/>
          <p:nvPr/>
        </p:nvSpPr>
        <p:spPr>
          <a:xfrm>
            <a:off x="519470" y="3796845"/>
            <a:ext cx="5865541"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Frameworks/Library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a:t>
            </a:r>
          </a:p>
          <a:p>
            <a:pPr marL="800100" lvl="1" indent="-342900">
              <a:buFont typeface="Courier New" panose="02070309020205020404" pitchFamily="49" charset="0"/>
              <a:buChar char="o"/>
            </a:pPr>
            <a:endParaRPr lang="en-US" sz="2000" b="1"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React / Vue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component.</a:t>
            </a:r>
          </a:p>
          <a:p>
            <a:pPr marL="800100" lvl="1" indent="-342900">
              <a:buFont typeface="Courier New" panose="02070309020205020404" pitchFamily="49" charset="0"/>
              <a:buChar char="o"/>
            </a:pPr>
            <a:endParaRPr lang="en-US" sz="2000" b="1"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thống</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component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dashboard admin</a:t>
            </a:r>
          </a:p>
        </p:txBody>
      </p:sp>
      <p:sp>
        <p:nvSpPr>
          <p:cNvPr id="11" name="TextBox 10">
            <a:extLst>
              <a:ext uri="{FF2B5EF4-FFF2-40B4-BE49-F238E27FC236}">
                <a16:creationId xmlns:a16="http://schemas.microsoft.com/office/drawing/2014/main" id="{5F841AB0-110B-2D40-D2C9-B29551B6D4CC}"/>
              </a:ext>
            </a:extLst>
          </p:cNvPr>
          <p:cNvSpPr txBox="1"/>
          <p:nvPr/>
        </p:nvSpPr>
        <p:spPr>
          <a:xfrm>
            <a:off x="519469" y="2308429"/>
            <a:ext cx="586554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ea typeface="SimSun" panose="02010600030101010101" pitchFamily="2" charset="-122"/>
              </a:rPr>
              <a:t>JavaScript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thêm</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tương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tác</a:t>
            </a:r>
            <a:r>
              <a:rPr lang="en-US" dirty="0">
                <a:latin typeface="Times New Roman" panose="02020603050405020304" pitchFamily="18" charset="0"/>
                <a:ea typeface="SimSun" panose="02010600030101010101" pitchFamily="2" charset="-122"/>
              </a:rPr>
              <a:t> (validate form </a:t>
            </a:r>
            <a:r>
              <a:rPr lang="en-US" dirty="0" err="1">
                <a:latin typeface="Times New Roman" panose="02020603050405020304" pitchFamily="18" charset="0"/>
                <a:ea typeface="SimSun" panose="02010600030101010101" pitchFamily="2" charset="-122"/>
              </a:rPr>
              <a:t>trước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khi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gửi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xử</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lý</a:t>
            </a:r>
            <a:r>
              <a:rPr lang="en-US" dirty="0">
                <a:latin typeface="Times New Roman" panose="02020603050405020304" pitchFamily="18" charset="0"/>
                <a:ea typeface="SimSun" panose="02010600030101010101" pitchFamily="2" charset="-122"/>
              </a:rPr>
              <a:t> click, </a:t>
            </a:r>
            <a:r>
              <a:rPr lang="en-US" dirty="0" err="1">
                <a:latin typeface="Times New Roman" panose="02020603050405020304" pitchFamily="18" charset="0"/>
                <a:ea typeface="SimSun" panose="02010600030101010101" pitchFamily="2" charset="-122"/>
              </a:rPr>
              <a:t>cập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nhật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trạng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thái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trên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trang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và</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gọi</a:t>
            </a:r>
            <a:r>
              <a:rPr lang="en-US" dirty="0">
                <a:latin typeface="Times New Roman" panose="02020603050405020304" pitchFamily="18" charset="0"/>
                <a:ea typeface="SimSun" panose="02010600030101010101" pitchFamily="2" charset="-122"/>
              </a:rPr>
              <a:t> API </a:t>
            </a:r>
            <a:r>
              <a:rPr lang="en-US" dirty="0" err="1">
                <a:latin typeface="Times New Roman" panose="02020603050405020304" pitchFamily="18" charset="0"/>
                <a:ea typeface="SimSun" panose="02010600030101010101" pitchFamily="2" charset="-122"/>
              </a:rPr>
              <a:t>bất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bộ</a:t>
            </a:r>
            <a:r>
              <a:rPr lang="en-US" dirty="0">
                <a:latin typeface="Times New Roman" panose="02020603050405020304" pitchFamily="18" charset="0"/>
                <a:ea typeface="SimSun" panose="02010600030101010101" pitchFamily="2" charset="-122"/>
              </a:rPr>
              <a:t> (AJAX / fetch).</a:t>
            </a:r>
          </a:p>
          <a:p>
            <a:pPr marL="285750" indent="-285750">
              <a:buFont typeface="Arial" panose="020B0604020202020204" pitchFamily="34" charset="0"/>
              <a:buChar char="•"/>
            </a:pPr>
            <a:endParaRPr lang="en-US" dirty="0"/>
          </a:p>
        </p:txBody>
      </p:sp>
      <p:sp>
        <p:nvSpPr>
          <p:cNvPr id="12" name="Text 1">
            <a:extLst>
              <a:ext uri="{FF2B5EF4-FFF2-40B4-BE49-F238E27FC236}">
                <a16:creationId xmlns:a16="http://schemas.microsoft.com/office/drawing/2014/main" id="{32031A39-C775-6DE8-49A6-00041CDA4FF1}"/>
              </a:ext>
            </a:extLst>
          </p:cNvPr>
          <p:cNvSpPr/>
          <p:nvPr/>
        </p:nvSpPr>
        <p:spPr>
          <a:xfrm>
            <a:off x="8136672" y="1073829"/>
            <a:ext cx="5446431" cy="615378"/>
          </a:xfrm>
          <a:prstGeom prst="rect">
            <a:avLst/>
          </a:prstGeom>
          <a:noFill/>
          <a:ln/>
        </p:spPr>
        <p:txBody>
          <a:bodyPr wrap="none" lIns="0" tIns="0" rIns="0" bIns="0" rtlCol="0" anchor="t"/>
          <a:lstStyle/>
          <a:p>
            <a:r>
              <a:rPr lang="en-US" sz="2600" dirty="0">
                <a:latin typeface="Times New Roman" panose="02020603050405020304" pitchFamily="18" charset="0"/>
                <a:cs typeface="Times New Roman" panose="02020603050405020304" pitchFamily="18" charset="0"/>
              </a:rPr>
              <a:t>Thư </a:t>
            </a:r>
            <a:r>
              <a:rPr lang="en-US" sz="2600" dirty="0" err="1">
                <a:latin typeface="Times New Roman" panose="02020603050405020304" pitchFamily="18" charset="0"/>
                <a:cs typeface="Times New Roman" panose="02020603050405020304" pitchFamily="18" charset="0"/>
              </a:rPr>
              <a:t>viện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ích</a:t>
            </a:r>
            <a:endParaRPr lang="en-US" sz="2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64F2EFF-6176-3A22-6709-965141BBF8DD}"/>
              </a:ext>
            </a:extLst>
          </p:cNvPr>
          <p:cNvSpPr txBox="1"/>
          <p:nvPr/>
        </p:nvSpPr>
        <p:spPr>
          <a:xfrm>
            <a:off x="7703819" y="2267807"/>
            <a:ext cx="5952813" cy="1323439"/>
          </a:xfrm>
          <a:prstGeom prst="rect">
            <a:avLst/>
          </a:prstGeom>
          <a:noFill/>
        </p:spPr>
        <p:txBody>
          <a:bodyPr wrap="square">
            <a:spAutoFit/>
          </a:bodyPr>
          <a:lstStyle/>
          <a:p>
            <a:pPr marL="800100" indent="-34290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Bootstrap, Tailwind CSS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thư</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component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tăng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tốc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phát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UI.</a:t>
            </a:r>
          </a:p>
          <a:p>
            <a:pPr marL="800100" indent="-34290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Thư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đồ</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(Google Maps, Leaflet)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hiển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thị</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vị</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trí</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phòng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p:txBody>
      </p:sp>
      <p:pic>
        <p:nvPicPr>
          <p:cNvPr id="16" name="Picture 15" descr="A computer chip with many icons around it&#10;&#10;AI-generated content may be incorrect.">
            <a:extLst>
              <a:ext uri="{FF2B5EF4-FFF2-40B4-BE49-F238E27FC236}">
                <a16:creationId xmlns:a16="http://schemas.microsoft.com/office/drawing/2014/main" id="{0BC8D0B8-EB16-73C2-B5AB-5F3C29DA42EC}"/>
              </a:ext>
            </a:extLst>
          </p:cNvPr>
          <p:cNvPicPr>
            <a:picLocks noChangeAspect="1"/>
          </p:cNvPicPr>
          <p:nvPr/>
        </p:nvPicPr>
        <p:blipFill>
          <a:blip r:embed="rId3"/>
          <a:stretch>
            <a:fillRect/>
          </a:stretch>
        </p:blipFill>
        <p:spPr>
          <a:xfrm>
            <a:off x="8547561" y="3964106"/>
            <a:ext cx="4061665" cy="4059754"/>
          </a:xfrm>
          <a:prstGeom prst="rect">
            <a:avLst/>
          </a:prstGeom>
        </p:spPr>
      </p:pic>
      <p:sp>
        <p:nvSpPr>
          <p:cNvPr id="17" name="Rectangle 16">
            <a:extLst>
              <a:ext uri="{FF2B5EF4-FFF2-40B4-BE49-F238E27FC236}">
                <a16:creationId xmlns:a16="http://schemas.microsoft.com/office/drawing/2014/main" id="{F254B46B-907A-9956-F5BD-DEEF278FE6A7}"/>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963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0BAA4-CD6B-2D8C-4E8B-D31512EAA7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082FE4C-ECD5-E8EE-957C-CE21C8A3A17C}"/>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FEB17A60-147D-1666-2FBC-B257BC446612}"/>
              </a:ext>
            </a:extLst>
          </p:cNvPr>
          <p:cNvSpPr/>
          <p:nvPr/>
        </p:nvSpPr>
        <p:spPr>
          <a:xfrm>
            <a:off x="920915" y="1536807"/>
            <a:ext cx="5435281" cy="362903"/>
          </a:xfrm>
          <a:prstGeom prst="rect">
            <a:avLst/>
          </a:prstGeom>
          <a:noFill/>
          <a:ln/>
        </p:spPr>
        <p:txBody>
          <a:bodyPr wrap="none" lIns="0" tIns="0" rIns="0" bIns="0" rtlCol="0" anchor="t"/>
          <a:lstStyle/>
          <a:p>
            <a:r>
              <a:rPr lang="en-US" sz="2600" b="1" dirty="0">
                <a:latin typeface="Times New Roman" panose="02020603050405020304" pitchFamily="18" charset="0"/>
                <a:cs typeface="Times New Roman" panose="02020603050405020304" pitchFamily="18" charset="0"/>
              </a:rPr>
              <a:t>Back-end (</a:t>
            </a:r>
            <a:r>
              <a:rPr lang="en-US" sz="2600" b="1" dirty="0" err="1">
                <a:latin typeface="Times New Roman" panose="02020603050405020304" pitchFamily="18" charset="0"/>
                <a:cs typeface="Times New Roman" panose="02020603050405020304" pitchFamily="18" charset="0"/>
              </a:rPr>
              <a:t>xử</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lý</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nghiệp</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vụ</a:t>
            </a:r>
            <a:r>
              <a:rPr lang="en-US" sz="2600" b="1" dirty="0">
                <a:latin typeface="Times New Roman" panose="02020603050405020304" pitchFamily="18" charset="0"/>
                <a:cs typeface="Times New Roman" panose="02020603050405020304" pitchFamily="18" charset="0"/>
              </a:rPr>
              <a:t>)</a:t>
            </a:r>
            <a:endParaRPr lang="en-US" sz="2600" b="1"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8ABA068-D22C-30F7-1EC5-3699DF98A7EA}"/>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243D71D-24B7-1080-C8AE-F85F6E20CB3F}"/>
              </a:ext>
            </a:extLst>
          </p:cNvPr>
          <p:cNvSpPr txBox="1"/>
          <p:nvPr/>
        </p:nvSpPr>
        <p:spPr>
          <a:xfrm>
            <a:off x="519471" y="2778047"/>
            <a:ext cx="5836726"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Quan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(SQL)</a:t>
            </a:r>
            <a:r>
              <a:rPr lang="en-US" sz="2000" dirty="0">
                <a:latin typeface="Times New Roman" panose="02020603050405020304" pitchFamily="18" charset="0"/>
                <a:cs typeface="Times New Roman" panose="02020603050405020304" pitchFamily="18" charset="0"/>
              </a:rPr>
              <a:t>: MySQL, PostgreSQL, SQL Server —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thuê</a:t>
            </a:r>
            <a:r>
              <a:rPr lang="en-US" sz="2000" dirty="0">
                <a:latin typeface="Times New Roman" panose="02020603050405020304" pitchFamily="18" charset="0"/>
                <a:cs typeface="Times New Roman" panose="02020603050405020304" pitchFamily="18" charset="0"/>
              </a:rPr>
              <a:t>. (Trong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TaiKhoan</a:t>
            </a:r>
            <a:r>
              <a:rPr lang="en-US" sz="2000" dirty="0">
                <a:latin typeface="Times New Roman" panose="02020603050405020304" pitchFamily="18" charset="0"/>
                <a:cs typeface="Times New Roman" panose="02020603050405020304" pitchFamily="18" charset="0"/>
              </a:rPr>
              <a:t>, Phong, </a:t>
            </a:r>
            <a:r>
              <a:rPr lang="en-US" sz="2000" dirty="0" err="1">
                <a:latin typeface="Times New Roman" panose="02020603050405020304" pitchFamily="18" charset="0"/>
                <a:cs typeface="Times New Roman" panose="02020603050405020304" pitchFamily="18" charset="0"/>
              </a:rPr>
              <a:t>HopDong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SQL). </a:t>
            </a: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Phi </a:t>
            </a:r>
            <a:r>
              <a:rPr lang="en-US" sz="2000" b="1" dirty="0" err="1">
                <a:latin typeface="Times New Roman" panose="02020603050405020304" pitchFamily="18" charset="0"/>
                <a:cs typeface="Times New Roman" panose="02020603050405020304" pitchFamily="18" charset="0"/>
              </a:rPr>
              <a:t>quan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(NoSQL)</a:t>
            </a:r>
            <a:r>
              <a:rPr lang="en-US" sz="2000" dirty="0">
                <a:latin typeface="Times New Roman" panose="02020603050405020304" pitchFamily="18" charset="0"/>
                <a:cs typeface="Times New Roman" panose="02020603050405020304" pitchFamily="18" charset="0"/>
              </a:rPr>
              <a:t>: MongoDB —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dung </a:t>
            </a:r>
            <a:r>
              <a:rPr lang="en-US" sz="2000" dirty="0" err="1">
                <a:latin typeface="Times New Roman" panose="02020603050405020304" pitchFamily="18" charset="0"/>
                <a:cs typeface="Times New Roman" panose="02020603050405020304" pitchFamily="18" charset="0"/>
              </a:rPr>
              <a:t>linh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(log, cache,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meta).</a:t>
            </a: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Lưu </a:t>
            </a:r>
            <a:r>
              <a:rPr lang="en-US" sz="2000" b="1" dirty="0" err="1">
                <a:latin typeface="Times New Roman" panose="02020603050405020304" pitchFamily="18" charset="0"/>
                <a:cs typeface="Times New Roman" panose="02020603050405020304" pitchFamily="18" charset="0"/>
              </a:rPr>
              <a:t>ảnh</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file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storage (S3/Blob)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DB;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VARBINARY (</a:t>
            </a:r>
            <a:r>
              <a:rPr lang="en-US" sz="2000" dirty="0" err="1">
                <a:latin typeface="Times New Roman" panose="02020603050405020304" pitchFamily="18" charset="0"/>
                <a:cs typeface="Times New Roman" panose="02020603050405020304" pitchFamily="18" charset="0"/>
              </a:rPr>
              <a:t>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khuyến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22EA354-79E3-2E33-9B16-8314712501FF}"/>
              </a:ext>
            </a:extLst>
          </p:cNvPr>
          <p:cNvSpPr txBox="1"/>
          <p:nvPr/>
        </p:nvSpPr>
        <p:spPr>
          <a:xfrm>
            <a:off x="7873596" y="1472620"/>
            <a:ext cx="4937203"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rPr>
              <a:t>Bảo </a:t>
            </a:r>
            <a:r>
              <a:rPr lang="en-US" sz="2600" b="1" dirty="0" err="1">
                <a:effectLst/>
                <a:latin typeface="Times New Roman" panose="02020603050405020304" pitchFamily="18" charset="0"/>
                <a:ea typeface="SimSun" panose="02010600030101010101" pitchFamily="2" charset="-122"/>
              </a:rPr>
              <a:t>mật</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và</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xác</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thực</a:t>
            </a:r>
            <a:endParaRPr lang="en-US" sz="2600" b="1" dirty="0"/>
          </a:p>
        </p:txBody>
      </p:sp>
      <p:sp>
        <p:nvSpPr>
          <p:cNvPr id="17" name="TextBox 16">
            <a:extLst>
              <a:ext uri="{FF2B5EF4-FFF2-40B4-BE49-F238E27FC236}">
                <a16:creationId xmlns:a16="http://schemas.microsoft.com/office/drawing/2014/main" id="{E104778B-7B97-DD7C-A9BF-960F5617514A}"/>
              </a:ext>
            </a:extLst>
          </p:cNvPr>
          <p:cNvSpPr txBox="1"/>
          <p:nvPr/>
        </p:nvSpPr>
        <p:spPr>
          <a:xfrm>
            <a:off x="7561362" y="2778047"/>
            <a:ext cx="6756804"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HTTPS / TLS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client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server.</a:t>
            </a: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Xác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thực:</a:t>
            </a:r>
            <a:r>
              <a:rPr lang="en-US" sz="2000" dirty="0" err="1">
                <a:latin typeface="Times New Roman" panose="02020603050405020304" pitchFamily="18" charset="0"/>
                <a:cs typeface="Times New Roman" panose="02020603050405020304" pitchFamily="18" charset="0"/>
              </a:rPr>
              <a:t>Session</a:t>
            </a:r>
            <a:r>
              <a:rPr lang="en-US" sz="2000" dirty="0">
                <a:latin typeface="Times New Roman" panose="02020603050405020304" pitchFamily="18" charset="0"/>
                <a:cs typeface="Times New Roman" panose="02020603050405020304" pitchFamily="18" charset="0"/>
              </a:rPr>
              <a:t> + cookie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CSRF token)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server rendered.</a:t>
            </a:r>
          </a:p>
          <a:p>
            <a:r>
              <a:rPr lang="en-US" sz="2000" dirty="0">
                <a:latin typeface="Times New Roman" panose="02020603050405020304" pitchFamily="18" charset="0"/>
                <a:cs typeface="Times New Roman" panose="02020603050405020304" pitchFamily="18" charset="0"/>
              </a:rPr>
              <a:t>     JWT (JSON Web Token)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SPA (Single Page Application)</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quyền</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RBAC (Role-Based Access Control)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Admin /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 Sinh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Ngăn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chặn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tấn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công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phổ</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biến</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SQL Injection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prepared statements/ORM), XSS (sanitize output), CSRF, rate limiting, validate input server-side.</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Lưu </a:t>
            </a:r>
            <a:r>
              <a:rPr lang="en-US" sz="2000" b="1" dirty="0" err="1">
                <a:latin typeface="Times New Roman" panose="02020603050405020304" pitchFamily="18" charset="0"/>
                <a:cs typeface="Times New Roman" panose="02020603050405020304" pitchFamily="18" charset="0"/>
              </a:rPr>
              <a:t>trữ</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khẩu</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hash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bcrypt</a:t>
            </a:r>
            <a:r>
              <a:rPr lang="en-US" sz="2000" dirty="0">
                <a:latin typeface="Times New Roman" panose="02020603050405020304" pitchFamily="18" charset="0"/>
                <a:cs typeface="Times New Roman" panose="02020603050405020304" pitchFamily="18" charset="0"/>
              </a:rPr>
              <a:t>, Argon2),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plaintext.</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28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DA6CE-5774-CEB0-2F75-A4E40466DD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FF2CAFE-B45A-57A4-3AFC-33AA0B262647}"/>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F868B0E-CA5B-8FD3-E9E7-033FB8AAC9B1}"/>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01544B-5A9A-CD6C-DE11-4D1337C32B8A}"/>
              </a:ext>
            </a:extLst>
          </p:cNvPr>
          <p:cNvSpPr txBox="1"/>
          <p:nvPr/>
        </p:nvSpPr>
        <p:spPr>
          <a:xfrm>
            <a:off x="519470" y="1610681"/>
            <a:ext cx="5201106"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rPr>
              <a:t>Công </a:t>
            </a:r>
            <a:r>
              <a:rPr lang="en-US" sz="2600" b="1" dirty="0" err="1">
                <a:effectLst/>
                <a:latin typeface="Times New Roman" panose="02020603050405020304" pitchFamily="18" charset="0"/>
                <a:ea typeface="SimSun" panose="02010600030101010101" pitchFamily="2" charset="-122"/>
              </a:rPr>
              <a:t>cụ</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phát</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triển</a:t>
            </a:r>
            <a:r>
              <a:rPr lang="en-US" sz="2600" b="1" dirty="0">
                <a:effectLst/>
                <a:latin typeface="Times New Roman" panose="02020603050405020304" pitchFamily="18" charset="0"/>
                <a:ea typeface="SimSun" panose="02010600030101010101" pitchFamily="2" charset="-122"/>
              </a:rPr>
              <a:t> &amp; </a:t>
            </a:r>
            <a:r>
              <a:rPr lang="en-US" sz="2600" b="1" dirty="0" err="1">
                <a:effectLst/>
                <a:latin typeface="Times New Roman" panose="02020603050405020304" pitchFamily="18" charset="0"/>
                <a:ea typeface="SimSun" panose="02010600030101010101" pitchFamily="2" charset="-122"/>
              </a:rPr>
              <a:t>kiểm</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thử</a:t>
            </a:r>
            <a:endParaRPr lang="en-US" sz="2600" b="1" dirty="0"/>
          </a:p>
        </p:txBody>
      </p:sp>
      <p:sp>
        <p:nvSpPr>
          <p:cNvPr id="7" name="TextBox 6">
            <a:extLst>
              <a:ext uri="{FF2B5EF4-FFF2-40B4-BE49-F238E27FC236}">
                <a16:creationId xmlns:a16="http://schemas.microsoft.com/office/drawing/2014/main" id="{58FE31DE-D54D-38F0-6EE8-638CFEFAA712}"/>
              </a:ext>
            </a:extLst>
          </p:cNvPr>
          <p:cNvSpPr txBox="1"/>
          <p:nvPr/>
        </p:nvSpPr>
        <p:spPr>
          <a:xfrm>
            <a:off x="122665" y="2679510"/>
            <a:ext cx="6523462" cy="3416320"/>
          </a:xfrm>
          <a:prstGeom prst="rect">
            <a:avLst/>
          </a:prstGeom>
          <a:noFill/>
        </p:spPr>
        <p:txBody>
          <a:bodyPr wrap="square">
            <a:spAutoFit/>
          </a:bodyPr>
          <a:lstStyle/>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IDE / Editor:</a:t>
            </a:r>
            <a:r>
              <a:rPr lang="en-US" sz="1800" dirty="0">
                <a:effectLst/>
                <a:latin typeface="Times New Roman" panose="02020603050405020304" pitchFamily="18" charset="0"/>
                <a:ea typeface="SimSun" panose="02010600030101010101" pitchFamily="2" charset="-122"/>
              </a:rPr>
              <a:t> VS Code, WebStorm, Visual Studio.</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Quản </a:t>
            </a:r>
            <a:r>
              <a:rPr lang="en-US" sz="1800" b="1" dirty="0" err="1">
                <a:effectLst/>
                <a:latin typeface="Times New Roman" panose="02020603050405020304" pitchFamily="18" charset="0"/>
                <a:ea typeface="SimSun" panose="02010600030101010101" pitchFamily="2" charset="-122"/>
              </a:rPr>
              <a:t>lý</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mã</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nguồn</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Git + GitHub/GitLab.</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err="1">
                <a:effectLst/>
                <a:latin typeface="Times New Roman" panose="02020603050405020304" pitchFamily="18" charset="0"/>
                <a:ea typeface="SimSun" panose="02010600030101010101" pitchFamily="2" charset="-122"/>
              </a:rPr>
              <a:t>Kiểm</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thử</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unit test, integration test (Jest, </a:t>
            </a:r>
            <a:r>
              <a:rPr lang="en-US" sz="1800" dirty="0" err="1">
                <a:effectLst/>
                <a:latin typeface="Times New Roman" panose="02020603050405020304" pitchFamily="18" charset="0"/>
                <a:ea typeface="SimSun" panose="02010600030101010101" pitchFamily="2" charset="-122"/>
              </a:rPr>
              <a:t>PyTest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xUnit</a:t>
            </a:r>
            <a:r>
              <a:rPr lang="en-US" sz="1800" dirty="0">
                <a:effectLst/>
                <a:latin typeface="Times New Roman" panose="02020603050405020304" pitchFamily="18" charset="0"/>
                <a:ea typeface="SimSun" panose="02010600030101010101" pitchFamily="2" charset="-122"/>
              </a:rPr>
              <a:t>), end-to-end test (Cypress).</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b="1" dirty="0">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Quản </a:t>
            </a:r>
            <a:r>
              <a:rPr lang="en-US" sz="1800" b="1" dirty="0" err="1">
                <a:effectLst/>
                <a:latin typeface="Times New Roman" panose="02020603050405020304" pitchFamily="18" charset="0"/>
                <a:ea typeface="SimSun" panose="02010600030101010101" pitchFamily="2" charset="-122"/>
              </a:rPr>
              <a:t>lý</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dự</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án</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Jira / Trello, </a:t>
            </a:r>
            <a:r>
              <a:rPr lang="en-US" sz="1800" dirty="0" err="1">
                <a:effectLst/>
                <a:latin typeface="Times New Roman" panose="02020603050405020304" pitchFamily="18" charset="0"/>
                <a:ea typeface="SimSun" panose="02010600030101010101" pitchFamily="2" charset="-122"/>
              </a:rPr>
              <a:t>kèm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theo</a:t>
            </a:r>
            <a:r>
              <a:rPr lang="en-US" sz="1800" dirty="0">
                <a:effectLst/>
                <a:latin typeface="Times New Roman" panose="02020603050405020304" pitchFamily="18" charset="0"/>
                <a:ea typeface="SimSun" panose="02010600030101010101" pitchFamily="2" charset="-122"/>
              </a:rPr>
              <a:t> CI </a:t>
            </a:r>
            <a:r>
              <a:rPr lang="en-US" sz="1800" dirty="0" err="1">
                <a:effectLst/>
                <a:latin typeface="Times New Roman" panose="02020603050405020304" pitchFamily="18" charset="0"/>
                <a:ea typeface="SimSun" panose="02010600030101010101" pitchFamily="2" charset="-122"/>
              </a:rPr>
              <a:t>để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đảm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bảo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chất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lượng</a:t>
            </a:r>
            <a:endParaRPr lang="en-US" sz="1600" dirty="0">
              <a:effectLst/>
              <a:latin typeface="Times New Roman" panose="02020603050405020304" pitchFamily="18" charset="0"/>
              <a:ea typeface="SimSun" panose="02010600030101010101" pitchFamily="2" charset="-122"/>
            </a:endParaRPr>
          </a:p>
        </p:txBody>
      </p:sp>
      <p:sp>
        <p:nvSpPr>
          <p:cNvPr id="10" name="TextBox 9">
            <a:extLst>
              <a:ext uri="{FF2B5EF4-FFF2-40B4-BE49-F238E27FC236}">
                <a16:creationId xmlns:a16="http://schemas.microsoft.com/office/drawing/2014/main" id="{5F54C8E1-DE75-8B92-9C07-23FCD121AA02}"/>
              </a:ext>
            </a:extLst>
          </p:cNvPr>
          <p:cNvSpPr txBox="1"/>
          <p:nvPr/>
        </p:nvSpPr>
        <p:spPr>
          <a:xfrm>
            <a:off x="7697138" y="1610681"/>
            <a:ext cx="5201106" cy="523220"/>
          </a:xfrm>
          <a:prstGeom prst="rect">
            <a:avLst/>
          </a:prstGeom>
          <a:noFill/>
        </p:spPr>
        <p:txBody>
          <a:bodyPr wrap="square">
            <a:spAutoFit/>
          </a:bodyPr>
          <a:lstStyle/>
          <a:p>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0F21CC31-B14D-9DE1-DD66-551CC4126B6D}"/>
              </a:ext>
            </a:extLst>
          </p:cNvPr>
          <p:cNvSpPr txBox="1"/>
          <p:nvPr/>
        </p:nvSpPr>
        <p:spPr>
          <a:xfrm>
            <a:off x="6871940" y="2579549"/>
            <a:ext cx="7320774" cy="5324535"/>
          </a:xfrm>
          <a:prstGeom prst="rect">
            <a:avLst/>
          </a:prstGeom>
          <a:noFill/>
        </p:spPr>
        <p:txBody>
          <a:bodyPr wrap="square">
            <a:spAutoFit/>
          </a:bodyPr>
          <a:lstStyle/>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Trang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tìm</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kiếm</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phòng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HTML/CSS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cấu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trúc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&amp;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bày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JS/React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tương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bộ</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lọc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API GET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api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rooms?price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=...&amp;district=...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lấy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DB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index.</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Form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đăng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tin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chủ</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 form + client-side validation (JS) + server-side validation;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ảnh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upload qua endpoint POST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api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/rooms/:id/images.</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Quản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lý</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hợp</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đồng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&amp;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tiền</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thuê</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back-end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toán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HopDong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TienThueThang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DB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mô</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chương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Xác</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chủ</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upload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giấy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tờ</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 file input),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lưu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file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storage,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record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YeuCauXacThucChuTro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Admin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duyệt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quy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liên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front-end form → API →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YeuCauXacThucChuTro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48630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59089" y="494639"/>
            <a:ext cx="2156698" cy="230386"/>
          </a:xfrm>
          <a:prstGeom prst="rect">
            <a:avLst/>
          </a:prstGeom>
          <a:noFill/>
          <a:ln/>
        </p:spPr>
        <p:txBody>
          <a:bodyPr wrap="none" lIns="0" tIns="0" rIns="0" bIns="0" rtlCol="0" anchor="t"/>
          <a:lstStyle/>
          <a:p>
            <a:pPr marL="0" indent="0" algn="l">
              <a:lnSpc>
                <a:spcPts val="1800"/>
              </a:lnSpc>
              <a:buNone/>
            </a:pPr>
            <a:r>
              <a:rPr lang="en-US" sz="3200" b="1" dirty="0">
                <a:solidFill>
                  <a:srgbClr val="312F2B"/>
                </a:solidFill>
                <a:latin typeface="Times New Roman" panose="02020603050405020304" pitchFamily="18" charset="0"/>
                <a:ea typeface="Gelasio" pitchFamily="34" charset="-122"/>
                <a:cs typeface="Times New Roman" panose="02020603050405020304" pitchFamily="18" charset="0"/>
              </a:rPr>
              <a:t>CHƯƠNG 1: TỔNG QUAN</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1186101"/>
            <a:ext cx="6664523" cy="635794"/>
          </a:xfrm>
          <a:prstGeom prst="rect">
            <a:avLst/>
          </a:prstGeom>
          <a:noFill/>
          <a:ln/>
        </p:spPr>
        <p:txBody>
          <a:bodyPr wrap="none" lIns="0" tIns="0" rIns="0" bIns="0" rtlCol="0" anchor="t"/>
          <a:lstStyle/>
          <a:p>
            <a:pPr marL="0" indent="0" algn="l">
              <a:lnSpc>
                <a:spcPts val="500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Giới thiệu &amp; Lý do chọn đề tài</a:t>
            </a:r>
            <a:endParaRPr lang="en-US" sz="4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550443" y="1996019"/>
            <a:ext cx="4071039" cy="4071039"/>
          </a:xfrm>
          <a:prstGeom prst="rect">
            <a:avLst/>
          </a:prstGeom>
          <a:ln>
            <a:noFill/>
          </a:ln>
          <a:effectLst>
            <a:outerShdw blurRad="292100" dist="139700" dir="2700000" algn="tl" rotWithShape="0">
              <a:srgbClr val="333333">
                <a:alpha val="65000"/>
              </a:srgbClr>
            </a:outerShdw>
          </a:effectLst>
        </p:spPr>
      </p:pic>
      <p:sp>
        <p:nvSpPr>
          <p:cNvPr id="5" name="Text 2"/>
          <p:cNvSpPr/>
          <p:nvPr/>
        </p:nvSpPr>
        <p:spPr>
          <a:xfrm>
            <a:off x="793790" y="6496645"/>
            <a:ext cx="3325535" cy="276344"/>
          </a:xfrm>
          <a:prstGeom prst="rect">
            <a:avLst/>
          </a:prstGeom>
          <a:noFill/>
          <a:ln/>
        </p:spPr>
        <p:txBody>
          <a:bodyPr wrap="none" lIns="0" tIns="0" rIns="0" bIns="0" rtlCol="0" anchor="t"/>
          <a:lstStyle/>
          <a:p>
            <a:pPr marL="0" indent="0" algn="l">
              <a:lnSpc>
                <a:spcPts val="2150"/>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Nhu cầu cấp thiết tại Thái Nguyên</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793790" y="6920389"/>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Thái Nguyên là trung tâm giáo dục lớn, tập trung lượng lớn sinh viên từ các tỉnh.</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93790" y="7207687"/>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Nhu cầu tìm chỗ ở, thuê trọ luôn ở mức rất cao, đặc biệt vào đầu năm học.</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502604" y="2190393"/>
            <a:ext cx="3862387" cy="276344"/>
          </a:xfrm>
          <a:prstGeom prst="rect">
            <a:avLst/>
          </a:prstGeom>
          <a:noFill/>
          <a:ln/>
        </p:spPr>
        <p:txBody>
          <a:bodyPr wrap="none" lIns="0" tIns="0" rIns="0" bIns="0" rtlCol="0" anchor="t"/>
          <a:lstStyle/>
          <a:p>
            <a:pPr marL="0" indent="0" algn="l">
              <a:lnSpc>
                <a:spcPts val="215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Hạn chế của phương pháp truyền thống</a:t>
            </a:r>
            <a:endParaRPr lang="en-US" sz="3600" dirty="0">
              <a:latin typeface="Times New Roman" panose="02020603050405020304" pitchFamily="18" charset="0"/>
              <a:cs typeface="Times New Roman" panose="02020603050405020304" pitchFamily="18" charset="0"/>
            </a:endParaRPr>
          </a:p>
        </p:txBody>
      </p:sp>
      <p:sp>
        <p:nvSpPr>
          <p:cNvPr id="9" name="Shape 6"/>
          <p:cNvSpPr/>
          <p:nvPr/>
        </p:nvSpPr>
        <p:spPr>
          <a:xfrm>
            <a:off x="7502604" y="2632591"/>
            <a:ext cx="6341626" cy="1513165"/>
          </a:xfrm>
          <a:prstGeom prst="roundRect">
            <a:avLst>
              <a:gd name="adj" fmla="val 4092"/>
            </a:avLst>
          </a:prstGeom>
          <a:solidFill>
            <a:srgbClr val="E8E8E3"/>
          </a:solidFill>
          <a:ln w="7620">
            <a:solidFill>
              <a:srgbClr val="D3C1B6"/>
            </a:solidFill>
            <a:prstDash val="solid"/>
          </a:ln>
        </p:spPr>
        <p:txBody>
          <a:bodyPr/>
          <a:lstStyle/>
          <a:p>
            <a:endParaRPr lang="en-US"/>
          </a:p>
        </p:txBody>
      </p:sp>
      <p:sp>
        <p:nvSpPr>
          <p:cNvPr id="10" name="Shape 7"/>
          <p:cNvSpPr/>
          <p:nvPr/>
        </p:nvSpPr>
        <p:spPr>
          <a:xfrm>
            <a:off x="7657624" y="2787610"/>
            <a:ext cx="442198" cy="442198"/>
          </a:xfrm>
          <a:prstGeom prst="roundRect">
            <a:avLst>
              <a:gd name="adj" fmla="val 20676452"/>
            </a:avLst>
          </a:prstGeom>
          <a:solidFill>
            <a:srgbClr val="D3C1B6"/>
          </a:solidFill>
          <a:ln/>
        </p:spPr>
        <p:txBody>
          <a:bodyPr/>
          <a:lstStyle/>
          <a:p>
            <a:endParaRPr lang="en-US"/>
          </a:p>
        </p:txBody>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9187" y="2909173"/>
            <a:ext cx="198953" cy="198953"/>
          </a:xfrm>
          <a:prstGeom prst="rect">
            <a:avLst/>
          </a:prstGeom>
        </p:spPr>
      </p:pic>
      <p:sp>
        <p:nvSpPr>
          <p:cNvPr id="12" name="Text 8"/>
          <p:cNvSpPr/>
          <p:nvPr/>
        </p:nvSpPr>
        <p:spPr>
          <a:xfrm>
            <a:off x="8254842" y="2848213"/>
            <a:ext cx="1842968" cy="230386"/>
          </a:xfrm>
          <a:prstGeom prst="rect">
            <a:avLst/>
          </a:prstGeom>
          <a:noFill/>
          <a:ln/>
        </p:spPr>
        <p:txBody>
          <a:bodyPr wrap="none" lIns="0" tIns="0" rIns="0" bIns="0" rtlCol="0" anchor="t"/>
          <a:lstStyle/>
          <a:p>
            <a:pPr marL="0" indent="0" algn="l">
              <a:lnSpc>
                <a:spcPts val="18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Kênh offline</a:t>
            </a:r>
            <a:endParaRPr lang="en-US" sz="3200" dirty="0">
              <a:latin typeface="Times New Roman" panose="02020603050405020304" pitchFamily="18" charset="0"/>
              <a:cs typeface="Times New Roman" panose="02020603050405020304" pitchFamily="18" charset="0"/>
            </a:endParaRPr>
          </a:p>
        </p:txBody>
      </p:sp>
      <p:sp>
        <p:nvSpPr>
          <p:cNvPr id="13" name="Text 9"/>
          <p:cNvSpPr/>
          <p:nvPr/>
        </p:nvSpPr>
        <p:spPr>
          <a:xfrm>
            <a:off x="7657624" y="3494305"/>
            <a:ext cx="6031587" cy="235744"/>
          </a:xfrm>
          <a:prstGeom prst="rect">
            <a:avLst/>
          </a:prstGeom>
          <a:noFill/>
          <a:ln/>
        </p:spPr>
        <p:txBody>
          <a:bodyPr wrap="none" lIns="0" tIns="0" rIns="0" bIns="0" rtlCol="0" anchor="t"/>
          <a:lstStyle/>
          <a:p>
            <a:pPr marL="0" indent="0" algn="l">
              <a:lnSpc>
                <a:spcPts val="1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Tìm kiếm qua tờ rơi, môi giới hoặc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hỏi</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thăm</a:t>
            </a:r>
            <a:endParaRPr lang="vi-VN" sz="2400"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cá</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nhân tốn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thời</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gianthông</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tin thiếu chính xác.</a:t>
            </a:r>
            <a:endParaRPr lang="en-US" sz="2400" dirty="0">
              <a:latin typeface="Times New Roman" panose="02020603050405020304" pitchFamily="18" charset="0"/>
              <a:cs typeface="Times New Roman" panose="02020603050405020304" pitchFamily="18" charset="0"/>
            </a:endParaRPr>
          </a:p>
        </p:txBody>
      </p:sp>
      <p:sp>
        <p:nvSpPr>
          <p:cNvPr id="14" name="Shape 10"/>
          <p:cNvSpPr/>
          <p:nvPr/>
        </p:nvSpPr>
        <p:spPr>
          <a:xfrm>
            <a:off x="7502604" y="4293156"/>
            <a:ext cx="6341626" cy="1513165"/>
          </a:xfrm>
          <a:prstGeom prst="roundRect">
            <a:avLst>
              <a:gd name="adj" fmla="val 4092"/>
            </a:avLst>
          </a:prstGeom>
          <a:solidFill>
            <a:srgbClr val="E8E8E3"/>
          </a:solidFill>
          <a:ln w="7620">
            <a:solidFill>
              <a:srgbClr val="BAB6AA"/>
            </a:solidFill>
            <a:prstDash val="solid"/>
          </a:ln>
        </p:spPr>
        <p:txBody>
          <a:bodyPr/>
          <a:lstStyle/>
          <a:p>
            <a:endParaRPr lang="en-US"/>
          </a:p>
        </p:txBody>
      </p:sp>
      <p:sp>
        <p:nvSpPr>
          <p:cNvPr id="15" name="Shape 11"/>
          <p:cNvSpPr/>
          <p:nvPr/>
        </p:nvSpPr>
        <p:spPr>
          <a:xfrm>
            <a:off x="7657624" y="4448175"/>
            <a:ext cx="442198" cy="442198"/>
          </a:xfrm>
          <a:prstGeom prst="roundRect">
            <a:avLst>
              <a:gd name="adj" fmla="val 20676452"/>
            </a:avLst>
          </a:prstGeom>
          <a:solidFill>
            <a:srgbClr val="BAB6AA"/>
          </a:solidFill>
          <a:ln/>
        </p:spPr>
        <p:txBody>
          <a:bodyPr/>
          <a:lstStyle/>
          <a:p>
            <a:endParaRPr lang="en-US"/>
          </a:p>
        </p:txBody>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9187" y="4569738"/>
            <a:ext cx="198953" cy="198953"/>
          </a:xfrm>
          <a:prstGeom prst="rect">
            <a:avLst/>
          </a:prstGeom>
        </p:spPr>
      </p:pic>
      <p:sp>
        <p:nvSpPr>
          <p:cNvPr id="17" name="Text 12"/>
          <p:cNvSpPr/>
          <p:nvPr/>
        </p:nvSpPr>
        <p:spPr>
          <a:xfrm>
            <a:off x="8254842" y="4569738"/>
            <a:ext cx="1842968" cy="230386"/>
          </a:xfrm>
          <a:prstGeom prst="rect">
            <a:avLst/>
          </a:prstGeom>
          <a:noFill/>
          <a:ln/>
        </p:spPr>
        <p:txBody>
          <a:bodyPr wrap="none" lIns="0" tIns="0" rIns="0" bIns="0" rtlCol="0" anchor="t"/>
          <a:lstStyle/>
          <a:p>
            <a:pPr marL="0" indent="0" algn="l">
              <a:lnSpc>
                <a:spcPts val="18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Kênh online</a:t>
            </a:r>
            <a:endParaRPr lang="en-US" sz="3200" dirty="0">
              <a:latin typeface="Times New Roman" panose="02020603050405020304" pitchFamily="18" charset="0"/>
              <a:cs typeface="Times New Roman" panose="02020603050405020304" pitchFamily="18" charset="0"/>
            </a:endParaRPr>
          </a:p>
        </p:txBody>
      </p:sp>
      <p:sp>
        <p:nvSpPr>
          <p:cNvPr id="18" name="Text 13"/>
          <p:cNvSpPr/>
          <p:nvPr/>
        </p:nvSpPr>
        <p:spPr>
          <a:xfrm>
            <a:off x="7657623" y="5076706"/>
            <a:ext cx="6031587" cy="235744"/>
          </a:xfrm>
          <a:prstGeom prst="rect">
            <a:avLst/>
          </a:prstGeom>
          <a:noFill/>
          <a:ln/>
        </p:spPr>
        <p:txBody>
          <a:bodyPr wrap="none" lIns="0" tIns="0" rIns="0" bIns="0" rtlCol="0" anchor="t"/>
          <a:lstStyle/>
          <a:p>
            <a:pPr marL="0" indent="0" algn="l">
              <a:lnSpc>
                <a:spcPts val="1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Các nhóm Facebook, Zalo thường lẫn lộn tin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rác</a:t>
            </a:r>
            <a:endParaRPr lang="vi-VN" sz="2400"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khó</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kiểm chứng độ tin cậy của chủ trọ.</a:t>
            </a:r>
            <a:endParaRPr lang="en-US" sz="2400" dirty="0">
              <a:latin typeface="Times New Roman" panose="02020603050405020304" pitchFamily="18" charset="0"/>
              <a:cs typeface="Times New Roman" panose="02020603050405020304" pitchFamily="18" charset="0"/>
            </a:endParaRPr>
          </a:p>
        </p:txBody>
      </p:sp>
      <p:sp>
        <p:nvSpPr>
          <p:cNvPr id="19" name="Text 14"/>
          <p:cNvSpPr/>
          <p:nvPr/>
        </p:nvSpPr>
        <p:spPr>
          <a:xfrm>
            <a:off x="7458313" y="5961513"/>
            <a:ext cx="6341626" cy="235744"/>
          </a:xfrm>
          <a:prstGeom prst="rect">
            <a:avLst/>
          </a:prstGeom>
          <a:noFill/>
          <a:ln/>
        </p:spPr>
        <p:txBody>
          <a:bodyPr wrap="none" lIns="0" tIns="0" rIns="0" bIns="0" rtlCol="0" anchor="t"/>
          <a:lstStyle/>
          <a:p>
            <a:pPr marL="0" indent="0" algn="l">
              <a:lnSpc>
                <a:spcPts val="1850"/>
              </a:lnSpc>
              <a:buNone/>
            </a:pPr>
            <a:r>
              <a:rPr lang="en-US" sz="2400" dirty="0">
                <a:latin typeface="Times New Roman" panose="02020603050405020304" pitchFamily="18" charset="0"/>
                <a:ea typeface="Lato" pitchFamily="34" charset="-122"/>
                <a:cs typeface="Times New Roman" panose="02020603050405020304" pitchFamily="18" charset="0"/>
              </a:rPr>
              <a:t>→ Cần một nền tảng chuyên biệt để kết nối </a:t>
            </a:r>
            <a:r>
              <a:rPr lang="en-US" sz="2400" dirty="0" err="1">
                <a:latin typeface="Times New Roman" panose="02020603050405020304" pitchFamily="18" charset="0"/>
                <a:ea typeface="Lato" pitchFamily="34" charset="-122"/>
                <a:cs typeface="Times New Roman" panose="02020603050405020304" pitchFamily="18" charset="0"/>
              </a:rPr>
              <a:t>sinh</a:t>
            </a:r>
            <a:r>
              <a:rPr lang="en-US" sz="2400" dirty="0">
                <a:latin typeface="Times New Roman" panose="02020603050405020304" pitchFamily="18" charset="0"/>
                <a:ea typeface="Lato" pitchFamily="34" charset="-122"/>
                <a:cs typeface="Times New Roman" panose="02020603050405020304" pitchFamily="18" charset="0"/>
              </a:rPr>
              <a:t> </a:t>
            </a:r>
            <a:r>
              <a:rPr lang="en-US" sz="2400" dirty="0" err="1">
                <a:latin typeface="Times New Roman" panose="02020603050405020304" pitchFamily="18" charset="0"/>
                <a:ea typeface="Lato" pitchFamily="34" charset="-122"/>
                <a:cs typeface="Times New Roman" panose="02020603050405020304" pitchFamily="18" charset="0"/>
              </a:rPr>
              <a:t>viên</a:t>
            </a:r>
            <a:endParaRPr lang="vi-VN" sz="2400" dirty="0">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a:latin typeface="Times New Roman" panose="02020603050405020304" pitchFamily="18" charset="0"/>
                <a:ea typeface="Lato" pitchFamily="34" charset="-122"/>
                <a:cs typeface="Times New Roman" panose="02020603050405020304" pitchFamily="18" charset="0"/>
              </a:rPr>
              <a:t> và chủ trọ một cách minh bạch và hiệu quả.</a:t>
            </a:r>
            <a:endParaRPr lang="en-US" sz="2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02AE19C-E4F1-D997-98B8-CEEE5EE1C6ED}"/>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CE920-7A84-C453-94A1-26517038FEF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FE78347-4CBB-EAE8-2DD1-0BDFAA4B6200}"/>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301B95D-1B67-91C1-9D20-2A4EA564FF7B}"/>
              </a:ext>
            </a:extLst>
          </p:cNvPr>
          <p:cNvSpPr txBox="1"/>
          <p:nvPr/>
        </p:nvSpPr>
        <p:spPr>
          <a:xfrm>
            <a:off x="519470" y="1733344"/>
            <a:ext cx="7315200" cy="492443"/>
          </a:xfrm>
          <a:prstGeom prst="rect">
            <a:avLst/>
          </a:prstGeom>
          <a:noFill/>
        </p:spPr>
        <p:txBody>
          <a:bodyPr wrap="square">
            <a:spAutoFit/>
          </a:bodyPr>
          <a:lstStyle/>
          <a:p>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Mục</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đích</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E84CAC-2389-F3FC-7A3D-710C4E84086C}"/>
              </a:ext>
            </a:extLst>
          </p:cNvPr>
          <p:cNvSpPr txBox="1"/>
          <p:nvPr/>
        </p:nvSpPr>
        <p:spPr>
          <a:xfrm>
            <a:off x="519470" y="2654708"/>
            <a:ext cx="13676031" cy="1323439"/>
          </a:xfrm>
          <a:prstGeom prst="rect">
            <a:avLst/>
          </a:prstGeom>
          <a:noFill/>
        </p:spPr>
        <p:txBody>
          <a:bodyPr wrap="square" rtlCol="0">
            <a:spAutoFit/>
          </a:bodyPr>
          <a:lstStyle/>
          <a:p>
            <a:r>
              <a:rPr lang="vi-VN" sz="2000" dirty="0">
                <a:latin typeface="+mj-lt"/>
              </a:rPr>
              <a:t>Kiểm thử giúp đảm bảo chất lượng phần mềm, phát hiện lỗi và xác nhận mức độ đáp ứng yêu cầu người dùng. Với hệ thống quản lý và tìm kiếm phòng trọ, kiểm thử nhằm đảm bảo các chức năng chạy đúng, hệ thống ổn định và an toàn khi có nhiều người dùng. Kiểm thử cũng kiểm tra hiệu năng và tính toàn vẹn dữ liệu liên quan đến phòng trọ, người thuê và hợp đồng, đồng thời phát hiện và sửa các lỗi giao diện hoặc xử lý dữ liệu.</a:t>
            </a:r>
            <a:endParaRPr lang="en-US" sz="2000" dirty="0">
              <a:latin typeface="+mj-lt"/>
            </a:endParaRPr>
          </a:p>
        </p:txBody>
      </p:sp>
      <p:sp>
        <p:nvSpPr>
          <p:cNvPr id="13" name="Rectangle 12">
            <a:extLst>
              <a:ext uri="{FF2B5EF4-FFF2-40B4-BE49-F238E27FC236}">
                <a16:creationId xmlns:a16="http://schemas.microsoft.com/office/drawing/2014/main" id="{4FB4C6CF-E585-8C1D-2327-FDB5AA38A4E9}"/>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837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21158-D3CE-945D-D54A-455FB981317C}"/>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1DE13126-29EB-F49A-1940-14F1CFED08C8}"/>
              </a:ext>
            </a:extLst>
          </p:cNvPr>
          <p:cNvGraphicFramePr>
            <a:graphicFrameLocks noGrp="1"/>
          </p:cNvGraphicFramePr>
          <p:nvPr>
            <p:extLst>
              <p:ext uri="{D42A27DB-BD31-4B8C-83A1-F6EECF244321}">
                <p14:modId xmlns:p14="http://schemas.microsoft.com/office/powerpoint/2010/main" val="4258238764"/>
              </p:ext>
            </p:extLst>
          </p:nvPr>
        </p:nvGraphicFramePr>
        <p:xfrm>
          <a:off x="256478" y="291015"/>
          <a:ext cx="14284712" cy="7647569"/>
        </p:xfrm>
        <a:graphic>
          <a:graphicData uri="http://schemas.openxmlformats.org/drawingml/2006/table">
            <a:tbl>
              <a:tblPr>
                <a:tableStyleId>{5C22544A-7EE6-4342-B048-85BDC9FD1C3A}</a:tableStyleId>
              </a:tblPr>
              <a:tblGrid>
                <a:gridCol w="2690716">
                  <a:extLst>
                    <a:ext uri="{9D8B030D-6E8A-4147-A177-3AD203B41FA5}">
                      <a16:colId xmlns:a16="http://schemas.microsoft.com/office/drawing/2014/main" val="364561757"/>
                    </a:ext>
                  </a:extLst>
                </a:gridCol>
                <a:gridCol w="3161592">
                  <a:extLst>
                    <a:ext uri="{9D8B030D-6E8A-4147-A177-3AD203B41FA5}">
                      <a16:colId xmlns:a16="http://schemas.microsoft.com/office/drawing/2014/main" val="4209047970"/>
                    </a:ext>
                  </a:extLst>
                </a:gridCol>
                <a:gridCol w="3624991">
                  <a:extLst>
                    <a:ext uri="{9D8B030D-6E8A-4147-A177-3AD203B41FA5}">
                      <a16:colId xmlns:a16="http://schemas.microsoft.com/office/drawing/2014/main" val="2766987458"/>
                    </a:ext>
                  </a:extLst>
                </a:gridCol>
                <a:gridCol w="4807413">
                  <a:extLst>
                    <a:ext uri="{9D8B030D-6E8A-4147-A177-3AD203B41FA5}">
                      <a16:colId xmlns:a16="http://schemas.microsoft.com/office/drawing/2014/main" val="427730592"/>
                    </a:ext>
                  </a:extLst>
                </a:gridCol>
              </a:tblGrid>
              <a:tr h="282694">
                <a:tc>
                  <a:txBody>
                    <a:bodyPr/>
                    <a:lstStyle/>
                    <a:p>
                      <a:pPr algn="ctr">
                        <a:buNone/>
                      </a:pPr>
                      <a:r>
                        <a:rPr lang="en-US" sz="2000">
                          <a:effectLst/>
                          <a:latin typeface="Times New Roman" panose="02020603050405020304" pitchFamily="18" charset="0"/>
                          <a:cs typeface="Times New Roman" panose="02020603050405020304" pitchFamily="18" charset="0"/>
                        </a:rPr>
                        <a:t>Cấp độ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Mục đích</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Công cụ / Phương pháp</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Cấp độ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1202200031"/>
                  </a:ext>
                </a:extLst>
              </a:tr>
              <a:tr h="1542808">
                <a:tc>
                  <a:txBody>
                    <a:bodyPr/>
                    <a:lstStyle/>
                    <a:p>
                      <a:pPr algn="l">
                        <a:buNone/>
                      </a:pPr>
                      <a:r>
                        <a:rPr lang="en-US" sz="2000">
                          <a:effectLst/>
                          <a:latin typeface="Times New Roman" panose="02020603050405020304" pitchFamily="18" charset="0"/>
                          <a:cs typeface="Times New Roman" panose="02020603050405020304" pitchFamily="18" charset="0"/>
                        </a:rPr>
                        <a:t>Kiểm thử đơn vị (Unit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tra hoạt động của từng hàm, module riêng biệt trong back-end (ví dụ: đăng nhập, tạo hợp đồng, thêm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Jest, </a:t>
                      </a:r>
                      <a:r>
                        <a:rPr lang="en-US" sz="2000" dirty="0" err="1">
                          <a:effectLst/>
                          <a:latin typeface="Times New Roman" panose="02020603050405020304" pitchFamily="18" charset="0"/>
                          <a:cs typeface="Times New Roman" panose="02020603050405020304" pitchFamily="18" charset="0"/>
                        </a:rPr>
                        <a:t>PyTest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hoặc</a:t>
                      </a:r>
                      <a:r>
                        <a:rPr lang="en-US" sz="2000" dirty="0">
                          <a:effectLst/>
                          <a:latin typeface="Times New Roman" panose="02020603050405020304" pitchFamily="18" charset="0"/>
                          <a:cs typeface="Times New Roman" panose="02020603050405020304" pitchFamily="18" charset="0"/>
                        </a:rPr>
                        <a:t> Postman manual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đơn vị (Unit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811163981"/>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tích hợp (Integration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Đảm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module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nhau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xác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giữa</a:t>
                      </a:r>
                      <a:r>
                        <a:rPr lang="en-US" sz="2000" dirty="0">
                          <a:effectLst/>
                          <a:latin typeface="Times New Roman" panose="02020603050405020304" pitchFamily="18" charset="0"/>
                          <a:cs typeface="Times New Roman" panose="02020603050405020304" pitchFamily="18" charset="0"/>
                        </a:rPr>
                        <a:t> API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sở</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dữ</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liệu</a:t>
                      </a:r>
                      <a:r>
                        <a:rPr lang="en-US" sz="20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Postman, REST Client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tích hợp (Integration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4045397312"/>
                  </a:ext>
                </a:extLst>
              </a:tr>
              <a:tr h="1028539">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(System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Đảm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toàn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bộ</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đúng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chức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trường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giả</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Trình duyệt web, cơ sở dữ liệu thật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(System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3452899240"/>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chấp nhận (Acceptance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Đánh giá trải nghiệm và mức độ đáp ứng yêu cầu của người dùng cuối (Admin, Chủ trọ, Sinh viên).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Người dùng thử nghiệm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chấp nhận (Acceptance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250902670"/>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giao diện (UI/UX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tra khả năng hiển thị, bố cục và tính thân thiện của giao diện web trên các thiết bị khác nhau.</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Chrome DevTools, BrowserStack</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diện</a:t>
                      </a:r>
                      <a:r>
                        <a:rPr lang="en-US" sz="2000" dirty="0">
                          <a:effectLst/>
                          <a:latin typeface="Times New Roman" panose="02020603050405020304" pitchFamily="18" charset="0"/>
                          <a:cs typeface="Times New Roman" panose="02020603050405020304" pitchFamily="18" charset="0"/>
                        </a:rPr>
                        <a:t> (UI/UX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462898768"/>
                  </a:ext>
                </a:extLst>
              </a:tr>
              <a:tr h="771404">
                <a:tc>
                  <a:txBody>
                    <a:bodyPr/>
                    <a:lstStyle/>
                    <a:p>
                      <a:pPr algn="l">
                        <a:buNone/>
                      </a:pPr>
                      <a:r>
                        <a:rPr lang="en-US" sz="2000">
                          <a:effectLst/>
                          <a:latin typeface="Times New Roman" panose="02020603050405020304" pitchFamily="18" charset="0"/>
                          <a:cs typeface="Times New Roman" panose="02020603050405020304" pitchFamily="18" charset="0"/>
                        </a:rPr>
                        <a:t>Kiểm thử bảo mật (Security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Đảm bảo dữ liệu được mã hóa, không bị SQL Injection, XSS.</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OWASP checklist, manual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(Security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1502898359"/>
                  </a:ext>
                </a:extLst>
              </a:tr>
            </a:tbl>
          </a:graphicData>
        </a:graphic>
      </p:graphicFrame>
    </p:spTree>
    <p:extLst>
      <p:ext uri="{BB962C8B-B14F-4D97-AF65-F5344CB8AC3E}">
        <p14:creationId xmlns:p14="http://schemas.microsoft.com/office/powerpoint/2010/main" val="275882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AEAFE-2573-CD4C-6A93-3243C656DE65}"/>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69277AEF-2F75-AF4F-BF5B-E51FF0C88EA9}"/>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062F24-EDFF-3DF9-EE57-108AB57B81E6}"/>
              </a:ext>
            </a:extLst>
          </p:cNvPr>
          <p:cNvSpPr txBox="1"/>
          <p:nvPr/>
        </p:nvSpPr>
        <p:spPr>
          <a:xfrm>
            <a:off x="519470" y="1487122"/>
            <a:ext cx="7315200"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Quy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4E8DC3-15A6-F5EB-6A6E-96036F320F8D}"/>
              </a:ext>
            </a:extLst>
          </p:cNvPr>
          <p:cNvSpPr txBox="1"/>
          <p:nvPr/>
        </p:nvSpPr>
        <p:spPr>
          <a:xfrm>
            <a:off x="516682" y="2271773"/>
            <a:ext cx="11827717" cy="4093428"/>
          </a:xfrm>
          <a:prstGeom prst="rect">
            <a:avLst/>
          </a:prstGeom>
          <a:noFill/>
        </p:spPr>
        <p:txBody>
          <a:bodyPr wrap="square">
            <a:spAutoFit/>
          </a:bodyPr>
          <a:lstStyle/>
          <a:p>
            <a:pPr algn="just">
              <a:buNone/>
            </a:pPr>
            <a:r>
              <a:rPr lang="vi-VN" sz="2000" b="1" dirty="0">
                <a:effectLst/>
                <a:latin typeface="Times New Roman" panose="02020603050405020304" pitchFamily="18" charset="0"/>
                <a:ea typeface="SimSun" panose="02010600030101010101" pitchFamily="2" charset="-122"/>
              </a:rPr>
              <a:t>Quy trình kiểm thử được thực hiện theo các bước sau:</a:t>
            </a: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Phân tích yêu cầu kiểm thử</a:t>
            </a:r>
            <a:r>
              <a:rPr lang="vi-VN" sz="2000" dirty="0">
                <a:effectLst/>
                <a:latin typeface="Times New Roman" panose="02020603050405020304" pitchFamily="18" charset="0"/>
                <a:ea typeface="SimSun" panose="02010600030101010101" pitchFamily="2" charset="-122"/>
              </a:rPr>
              <a:t>: dựa trên tài liệu đặc tả chức năng ở Chương 3.</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Xây dựng kế hoạch kiểm thử</a:t>
            </a:r>
            <a:r>
              <a:rPr lang="vi-VN" sz="2000" dirty="0">
                <a:effectLst/>
                <a:latin typeface="Times New Roman" panose="02020603050405020304" pitchFamily="18" charset="0"/>
                <a:ea typeface="SimSun" panose="02010600030101010101" pitchFamily="2" charset="-122"/>
              </a:rPr>
              <a:t>: xác định phạm vi, phương pháp, công cụ và môi trường kiểm thử.</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Thiết kế các ca kiểm thử (test case)</a:t>
            </a:r>
            <a:r>
              <a:rPr lang="vi-VN" sz="2000" dirty="0">
                <a:effectLst/>
                <a:latin typeface="Times New Roman" panose="02020603050405020304" pitchFamily="18" charset="0"/>
                <a:ea typeface="SimSun" panose="02010600030101010101" pitchFamily="2" charset="-122"/>
              </a:rPr>
              <a:t>: mô tả chi tiết đầu vào, hành động và kết quả mong đợi.</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Thực thi kiểm thử</a:t>
            </a:r>
            <a:r>
              <a:rPr lang="vi-VN" sz="2000" dirty="0">
                <a:effectLst/>
                <a:latin typeface="Times New Roman" panose="02020603050405020304" pitchFamily="18" charset="0"/>
                <a:ea typeface="SimSun" panose="02010600030101010101" pitchFamily="2" charset="-122"/>
              </a:rPr>
              <a:t>: chạy thử trên hệ thống thực tế.</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Ghi nhận và đánh giá kết quả</a:t>
            </a:r>
            <a:r>
              <a:rPr lang="vi-VN" sz="2000" dirty="0">
                <a:effectLst/>
                <a:latin typeface="Times New Roman" panose="02020603050405020304" pitchFamily="18" charset="0"/>
                <a:ea typeface="SimSun" panose="02010600030101010101" pitchFamily="2" charset="-122"/>
              </a:rPr>
              <a:t>: so sánh kết quả thực tế với mong đợi, ghi log lỗi nếu có.</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Sửa lỗi và kiểm thử lại (Re-test)</a:t>
            </a:r>
            <a:r>
              <a:rPr lang="vi-VN" sz="2000" dirty="0">
                <a:effectLst/>
                <a:latin typeface="Times New Roman" panose="02020603050405020304" pitchFamily="18" charset="0"/>
                <a:ea typeface="SimSun" panose="02010600030101010101" pitchFamily="2" charset="-122"/>
              </a:rPr>
              <a:t>: đảm bảo lỗi được khắc phục hoàn toàn.</a:t>
            </a:r>
            <a:endParaRPr lang="en-US"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23786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7843E-BA58-6F3B-0C65-45F0B813BEEA}"/>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4A5467E6-64BB-CE41-A7D2-33872790998B}"/>
              </a:ext>
            </a:extLst>
          </p:cNvPr>
          <p:cNvGraphicFramePr>
            <a:graphicFrameLocks noGrp="1"/>
          </p:cNvGraphicFramePr>
          <p:nvPr>
            <p:extLst>
              <p:ext uri="{D42A27DB-BD31-4B8C-83A1-F6EECF244321}">
                <p14:modId xmlns:p14="http://schemas.microsoft.com/office/powerpoint/2010/main" val="1869606405"/>
              </p:ext>
            </p:extLst>
          </p:nvPr>
        </p:nvGraphicFramePr>
        <p:xfrm>
          <a:off x="315491" y="2432392"/>
          <a:ext cx="13999417" cy="5328857"/>
        </p:xfrm>
        <a:graphic>
          <a:graphicData uri="http://schemas.openxmlformats.org/drawingml/2006/table">
            <a:tbl>
              <a:tblPr>
                <a:tableStyleId>{5C22544A-7EE6-4342-B048-85BDC9FD1C3A}</a:tableStyleId>
              </a:tblPr>
              <a:tblGrid>
                <a:gridCol w="2798641">
                  <a:extLst>
                    <a:ext uri="{9D8B030D-6E8A-4147-A177-3AD203B41FA5}">
                      <a16:colId xmlns:a16="http://schemas.microsoft.com/office/drawing/2014/main" val="675216383"/>
                    </a:ext>
                  </a:extLst>
                </a:gridCol>
                <a:gridCol w="2800194">
                  <a:extLst>
                    <a:ext uri="{9D8B030D-6E8A-4147-A177-3AD203B41FA5}">
                      <a16:colId xmlns:a16="http://schemas.microsoft.com/office/drawing/2014/main" val="3537125412"/>
                    </a:ext>
                  </a:extLst>
                </a:gridCol>
                <a:gridCol w="2800194">
                  <a:extLst>
                    <a:ext uri="{9D8B030D-6E8A-4147-A177-3AD203B41FA5}">
                      <a16:colId xmlns:a16="http://schemas.microsoft.com/office/drawing/2014/main" val="77163544"/>
                    </a:ext>
                  </a:extLst>
                </a:gridCol>
                <a:gridCol w="2800194">
                  <a:extLst>
                    <a:ext uri="{9D8B030D-6E8A-4147-A177-3AD203B41FA5}">
                      <a16:colId xmlns:a16="http://schemas.microsoft.com/office/drawing/2014/main" val="3312543073"/>
                    </a:ext>
                  </a:extLst>
                </a:gridCol>
                <a:gridCol w="2800194">
                  <a:extLst>
                    <a:ext uri="{9D8B030D-6E8A-4147-A177-3AD203B41FA5}">
                      <a16:colId xmlns:a16="http://schemas.microsoft.com/office/drawing/2014/main" val="3597436185"/>
                    </a:ext>
                  </a:extLst>
                </a:gridCol>
              </a:tblGrid>
              <a:tr h="514511">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6401030"/>
                  </a:ext>
                </a:extLst>
              </a:tr>
              <a:tr h="1800785">
                <a:tc>
                  <a:txBody>
                    <a:bodyPr/>
                    <a:lstStyle/>
                    <a:p>
                      <a:pPr algn="l">
                        <a:buNone/>
                      </a:pPr>
                      <a:r>
                        <a:rPr lang="en-US" sz="2000">
                          <a:effectLst/>
                          <a:latin typeface="Times New Roman" panose="02020603050405020304" pitchFamily="18" charset="0"/>
                          <a:cs typeface="Times New Roman" panose="02020603050405020304" pitchFamily="18" charset="0"/>
                        </a:rPr>
                        <a:t>TC01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ký tài khoản người dùng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Email: abc@gmail.com,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123456</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tạo tài khoản mới và thông báo “Đăng ký thành công”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7764200"/>
                  </a:ext>
                </a:extLst>
              </a:tr>
              <a:tr h="955519">
                <a:tc>
                  <a:txBody>
                    <a:bodyPr/>
                    <a:lstStyle/>
                    <a:p>
                      <a:pPr algn="l">
                        <a:buNone/>
                      </a:pPr>
                      <a:r>
                        <a:rPr lang="en-US" sz="2000">
                          <a:effectLst/>
                          <a:latin typeface="Times New Roman" panose="02020603050405020304" pitchFamily="18" charset="0"/>
                          <a:cs typeface="Times New Roman" panose="02020603050405020304" pitchFamily="18" charset="0"/>
                        </a:rPr>
                        <a:t>TC02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email </a:t>
                      </a:r>
                      <a:r>
                        <a:rPr lang="en-US" sz="2000" dirty="0" err="1">
                          <a:effectLst/>
                          <a:latin typeface="Times New Roman" panose="02020603050405020304" pitchFamily="18" charset="0"/>
                          <a:cs typeface="Times New Roman" panose="02020603050405020304" pitchFamily="18" charset="0"/>
                        </a:rPr>
                        <a:t>trùng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Email: abc@gmail.com, Mật khẩu: 123456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Thông báo “Email đã tồn tại”</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1258460"/>
                  </a:ext>
                </a:extLst>
              </a:tr>
              <a:tr h="1029021">
                <a:tc>
                  <a:txBody>
                    <a:bodyPr/>
                    <a:lstStyle/>
                    <a:p>
                      <a:pPr algn="l">
                        <a:buNone/>
                      </a:pPr>
                      <a:r>
                        <a:rPr lang="en-US" sz="2000">
                          <a:effectLst/>
                          <a:latin typeface="Times New Roman" panose="02020603050405020304" pitchFamily="18" charset="0"/>
                          <a:cs typeface="Times New Roman" panose="02020603050405020304" pitchFamily="18" charset="0"/>
                        </a:rPr>
                        <a:t>TC03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nhập với thông tin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Email: abc@gmail.com, Mật khẩu: 123456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Chuyển hướng đến trang chủ người dùng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966030"/>
                  </a:ext>
                </a:extLst>
              </a:tr>
              <a:tr h="1029021">
                <a:tc>
                  <a:txBody>
                    <a:bodyPr/>
                    <a:lstStyle/>
                    <a:p>
                      <a:pPr algn="l">
                        <a:buNone/>
                      </a:pPr>
                      <a:r>
                        <a:rPr lang="en-US" sz="2000">
                          <a:effectLst/>
                          <a:latin typeface="Times New Roman" panose="02020603050405020304" pitchFamily="18" charset="0"/>
                          <a:cs typeface="Times New Roman" panose="02020603050405020304" pitchFamily="18" charset="0"/>
                        </a:rPr>
                        <a:t>TC04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nhập sai mật khẩu</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Email: abc@gmail.com,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sai123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Thông báo “Mật khẩu không chính xác”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91476516"/>
                  </a:ext>
                </a:extLst>
              </a:tr>
            </a:tbl>
          </a:graphicData>
        </a:graphic>
      </p:graphicFrame>
      <p:sp>
        <p:nvSpPr>
          <p:cNvPr id="3" name="Text 0">
            <a:extLst>
              <a:ext uri="{FF2B5EF4-FFF2-40B4-BE49-F238E27FC236}">
                <a16:creationId xmlns:a16="http://schemas.microsoft.com/office/drawing/2014/main" id="{DE201D20-4FB0-6119-6201-052EAA93C93C}"/>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0C36B4-4CF1-E0C1-6753-A2A3C63F15CF}"/>
              </a:ext>
            </a:extLst>
          </p:cNvPr>
          <p:cNvSpPr txBox="1"/>
          <p:nvPr/>
        </p:nvSpPr>
        <p:spPr>
          <a:xfrm>
            <a:off x="519470" y="1487122"/>
            <a:ext cx="7315200"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Các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trường</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hợp</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25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CAFFF2-75BF-970C-B2AD-20762DA6AE24}"/>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A8B93035-5051-B27B-B208-368B09F9728C}"/>
              </a:ext>
            </a:extLst>
          </p:cNvPr>
          <p:cNvGraphicFramePr>
            <a:graphicFrameLocks noGrp="1"/>
          </p:cNvGraphicFramePr>
          <p:nvPr>
            <p:extLst>
              <p:ext uri="{D42A27DB-BD31-4B8C-83A1-F6EECF244321}">
                <p14:modId xmlns:p14="http://schemas.microsoft.com/office/powerpoint/2010/main" val="3919519930"/>
              </p:ext>
            </p:extLst>
          </p:nvPr>
        </p:nvGraphicFramePr>
        <p:xfrm>
          <a:off x="429322" y="245326"/>
          <a:ext cx="13771756" cy="4694662"/>
        </p:xfrm>
        <a:graphic>
          <a:graphicData uri="http://schemas.openxmlformats.org/drawingml/2006/table">
            <a:tbl>
              <a:tblPr>
                <a:tableStyleId>{5C22544A-7EE6-4342-B048-85BDC9FD1C3A}</a:tableStyleId>
              </a:tblPr>
              <a:tblGrid>
                <a:gridCol w="2753128">
                  <a:extLst>
                    <a:ext uri="{9D8B030D-6E8A-4147-A177-3AD203B41FA5}">
                      <a16:colId xmlns:a16="http://schemas.microsoft.com/office/drawing/2014/main" val="3146069794"/>
                    </a:ext>
                  </a:extLst>
                </a:gridCol>
                <a:gridCol w="2754657">
                  <a:extLst>
                    <a:ext uri="{9D8B030D-6E8A-4147-A177-3AD203B41FA5}">
                      <a16:colId xmlns:a16="http://schemas.microsoft.com/office/drawing/2014/main" val="3009476765"/>
                    </a:ext>
                  </a:extLst>
                </a:gridCol>
                <a:gridCol w="2754657">
                  <a:extLst>
                    <a:ext uri="{9D8B030D-6E8A-4147-A177-3AD203B41FA5}">
                      <a16:colId xmlns:a16="http://schemas.microsoft.com/office/drawing/2014/main" val="475577082"/>
                    </a:ext>
                  </a:extLst>
                </a:gridCol>
                <a:gridCol w="2754657">
                  <a:extLst>
                    <a:ext uri="{9D8B030D-6E8A-4147-A177-3AD203B41FA5}">
                      <a16:colId xmlns:a16="http://schemas.microsoft.com/office/drawing/2014/main" val="1830678914"/>
                    </a:ext>
                  </a:extLst>
                </a:gridCol>
                <a:gridCol w="2754657">
                  <a:extLst>
                    <a:ext uri="{9D8B030D-6E8A-4147-A177-3AD203B41FA5}">
                      <a16:colId xmlns:a16="http://schemas.microsoft.com/office/drawing/2014/main" val="3478399517"/>
                    </a:ext>
                  </a:extLst>
                </a:gridCol>
              </a:tblGrid>
              <a:tr h="670666">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8354812"/>
                  </a:ext>
                </a:extLst>
              </a:tr>
              <a:tr h="1341332">
                <a:tc>
                  <a:txBody>
                    <a:bodyPr/>
                    <a:lstStyle/>
                    <a:p>
                      <a:pPr algn="l">
                        <a:buNone/>
                      </a:pPr>
                      <a:r>
                        <a:rPr lang="en-US" sz="2000">
                          <a:effectLst/>
                          <a:latin typeface="Times New Roman" panose="02020603050405020304" pitchFamily="18" charset="0"/>
                          <a:cs typeface="Times New Roman" panose="02020603050405020304" pitchFamily="18" charset="0"/>
                        </a:rPr>
                        <a:t>TC05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Tiêu đề, giá, địa chỉ, hình ảnh hợp 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Tin được lưu, hiển thị trong danh sách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612045"/>
                  </a:ext>
                </a:extLst>
              </a:tr>
              <a:tr h="1676665">
                <a:tc>
                  <a:txBody>
                    <a:bodyPr/>
                    <a:lstStyle/>
                    <a:p>
                      <a:pPr algn="l">
                        <a:buNone/>
                      </a:pPr>
                      <a:r>
                        <a:rPr lang="en-US" sz="2000">
                          <a:effectLst/>
                          <a:latin typeface="Times New Roman" panose="02020603050405020304" pitchFamily="18" charset="0"/>
                          <a:cs typeface="Times New Roman" panose="02020603050405020304" pitchFamily="18" charset="0"/>
                        </a:rPr>
                        <a:t>TC06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Thiếu thông tin bắt buộc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Không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cảnh báo “Vui lòng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4178439"/>
                  </a:ext>
                </a:extLst>
              </a:tr>
              <a:tr h="1005999">
                <a:tc>
                  <a:txBody>
                    <a:bodyPr/>
                    <a:lstStyle/>
                    <a:p>
                      <a:pPr algn="l">
                        <a:buNone/>
                      </a:pPr>
                      <a:r>
                        <a:rPr lang="en-US" sz="2000">
                          <a:effectLst/>
                          <a:latin typeface="Times New Roman" panose="02020603050405020304" pitchFamily="18" charset="0"/>
                          <a:cs typeface="Times New Roman" panose="02020603050405020304" pitchFamily="18" charset="0"/>
                        </a:rPr>
                        <a:t>TC07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Tải ảnh không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File định dạng .txt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từ chối tải lên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3364379"/>
                  </a:ext>
                </a:extLst>
              </a:tr>
            </a:tbl>
          </a:graphicData>
        </a:graphic>
      </p:graphicFrame>
      <p:graphicFrame>
        <p:nvGraphicFramePr>
          <p:cNvPr id="3" name="Table 2">
            <a:extLst>
              <a:ext uri="{FF2B5EF4-FFF2-40B4-BE49-F238E27FC236}">
                <a16:creationId xmlns:a16="http://schemas.microsoft.com/office/drawing/2014/main" id="{EA3FE43E-3CB4-6C7A-2AA2-F0F6241D108F}"/>
              </a:ext>
            </a:extLst>
          </p:cNvPr>
          <p:cNvGraphicFramePr>
            <a:graphicFrameLocks noGrp="1"/>
          </p:cNvGraphicFramePr>
          <p:nvPr>
            <p:extLst>
              <p:ext uri="{D42A27DB-BD31-4B8C-83A1-F6EECF244321}">
                <p14:modId xmlns:p14="http://schemas.microsoft.com/office/powerpoint/2010/main" val="6561988"/>
              </p:ext>
            </p:extLst>
          </p:nvPr>
        </p:nvGraphicFramePr>
        <p:xfrm>
          <a:off x="429322" y="4939988"/>
          <a:ext cx="13771756" cy="2759494"/>
        </p:xfrm>
        <a:graphic>
          <a:graphicData uri="http://schemas.openxmlformats.org/drawingml/2006/table">
            <a:tbl>
              <a:tblPr>
                <a:tableStyleId>{5C22544A-7EE6-4342-B048-85BDC9FD1C3A}</a:tableStyleId>
              </a:tblPr>
              <a:tblGrid>
                <a:gridCol w="2753128">
                  <a:extLst>
                    <a:ext uri="{9D8B030D-6E8A-4147-A177-3AD203B41FA5}">
                      <a16:colId xmlns:a16="http://schemas.microsoft.com/office/drawing/2014/main" val="3315850687"/>
                    </a:ext>
                  </a:extLst>
                </a:gridCol>
                <a:gridCol w="2754657">
                  <a:extLst>
                    <a:ext uri="{9D8B030D-6E8A-4147-A177-3AD203B41FA5}">
                      <a16:colId xmlns:a16="http://schemas.microsoft.com/office/drawing/2014/main" val="792628220"/>
                    </a:ext>
                  </a:extLst>
                </a:gridCol>
                <a:gridCol w="2754657">
                  <a:extLst>
                    <a:ext uri="{9D8B030D-6E8A-4147-A177-3AD203B41FA5}">
                      <a16:colId xmlns:a16="http://schemas.microsoft.com/office/drawing/2014/main" val="3659541275"/>
                    </a:ext>
                  </a:extLst>
                </a:gridCol>
                <a:gridCol w="2754657">
                  <a:extLst>
                    <a:ext uri="{9D8B030D-6E8A-4147-A177-3AD203B41FA5}">
                      <a16:colId xmlns:a16="http://schemas.microsoft.com/office/drawing/2014/main" val="3511946376"/>
                    </a:ext>
                  </a:extLst>
                </a:gridCol>
                <a:gridCol w="2754657">
                  <a:extLst>
                    <a:ext uri="{9D8B030D-6E8A-4147-A177-3AD203B41FA5}">
                      <a16:colId xmlns:a16="http://schemas.microsoft.com/office/drawing/2014/main" val="529830526"/>
                    </a:ext>
                  </a:extLst>
                </a:gridCol>
              </a:tblGrid>
              <a:tr h="919831">
                <a:tc>
                  <a:txBody>
                    <a:bodyPr/>
                    <a:lstStyle/>
                    <a:p>
                      <a:pPr algn="l">
                        <a:buNone/>
                      </a:pPr>
                      <a:r>
                        <a:rPr lang="en-US" sz="2000" dirty="0">
                          <a:effectLst/>
                          <a:latin typeface="Times New Roman" panose="02020603050405020304" pitchFamily="18" charset="0"/>
                          <a:cs typeface="Times New Roman" panose="02020603050405020304" pitchFamily="18" charset="0"/>
                        </a:rPr>
                        <a:t>TC05</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Tiêu đề, giá, địa chỉ, hình ảnh hợp 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Tin được lưu, hiển thị trong danh sách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00347004"/>
                  </a:ext>
                </a:extLst>
              </a:tr>
              <a:tr h="1149790">
                <a:tc>
                  <a:txBody>
                    <a:bodyPr/>
                    <a:lstStyle/>
                    <a:p>
                      <a:pPr algn="l">
                        <a:buNone/>
                      </a:pPr>
                      <a:r>
                        <a:rPr lang="en-US" sz="2000">
                          <a:effectLst/>
                          <a:latin typeface="Times New Roman" panose="02020603050405020304" pitchFamily="18" charset="0"/>
                          <a:cs typeface="Times New Roman" panose="02020603050405020304" pitchFamily="18" charset="0"/>
                        </a:rPr>
                        <a:t>TC06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Thiếu thông tin bắt buộc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phòng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cảnh báo “Vui lòng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0566223"/>
                  </a:ext>
                </a:extLst>
              </a:tr>
              <a:tr h="689873">
                <a:tc>
                  <a:txBody>
                    <a:bodyPr/>
                    <a:lstStyle/>
                    <a:p>
                      <a:pPr algn="l">
                        <a:buNone/>
                      </a:pPr>
                      <a:r>
                        <a:rPr lang="en-US" sz="2000">
                          <a:effectLst/>
                          <a:latin typeface="Times New Roman" panose="02020603050405020304" pitchFamily="18" charset="0"/>
                          <a:cs typeface="Times New Roman" panose="02020603050405020304" pitchFamily="18" charset="0"/>
                        </a:rPr>
                        <a:t>TC07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Tải ảnh không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File định dạng .txt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từ chối tải lên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390292"/>
                  </a:ext>
                </a:extLst>
              </a:tr>
            </a:tbl>
          </a:graphicData>
        </a:graphic>
      </p:graphicFrame>
    </p:spTree>
    <p:extLst>
      <p:ext uri="{BB962C8B-B14F-4D97-AF65-F5344CB8AC3E}">
        <p14:creationId xmlns:p14="http://schemas.microsoft.com/office/powerpoint/2010/main" val="4224374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7C4FE-9DC1-EFF9-648D-A164EA304E34}"/>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BB6EC614-17C3-AE94-6D4F-14806B0A474C}"/>
              </a:ext>
            </a:extLst>
          </p:cNvPr>
          <p:cNvGraphicFramePr>
            <a:graphicFrameLocks noGrp="1"/>
          </p:cNvGraphicFramePr>
          <p:nvPr>
            <p:extLst>
              <p:ext uri="{D42A27DB-BD31-4B8C-83A1-F6EECF244321}">
                <p14:modId xmlns:p14="http://schemas.microsoft.com/office/powerpoint/2010/main" val="3346480916"/>
              </p:ext>
            </p:extLst>
          </p:nvPr>
        </p:nvGraphicFramePr>
        <p:xfrm>
          <a:off x="512956" y="423747"/>
          <a:ext cx="13637941" cy="3691054"/>
        </p:xfrm>
        <a:graphic>
          <a:graphicData uri="http://schemas.openxmlformats.org/drawingml/2006/table">
            <a:tbl>
              <a:tblPr>
                <a:tableStyleId>{5C22544A-7EE6-4342-B048-85BDC9FD1C3A}</a:tableStyleId>
              </a:tblPr>
              <a:tblGrid>
                <a:gridCol w="2726377">
                  <a:extLst>
                    <a:ext uri="{9D8B030D-6E8A-4147-A177-3AD203B41FA5}">
                      <a16:colId xmlns:a16="http://schemas.microsoft.com/office/drawing/2014/main" val="892942273"/>
                    </a:ext>
                  </a:extLst>
                </a:gridCol>
                <a:gridCol w="2727891">
                  <a:extLst>
                    <a:ext uri="{9D8B030D-6E8A-4147-A177-3AD203B41FA5}">
                      <a16:colId xmlns:a16="http://schemas.microsoft.com/office/drawing/2014/main" val="1035462161"/>
                    </a:ext>
                  </a:extLst>
                </a:gridCol>
                <a:gridCol w="2727891">
                  <a:extLst>
                    <a:ext uri="{9D8B030D-6E8A-4147-A177-3AD203B41FA5}">
                      <a16:colId xmlns:a16="http://schemas.microsoft.com/office/drawing/2014/main" val="3897838601"/>
                    </a:ext>
                  </a:extLst>
                </a:gridCol>
                <a:gridCol w="2727891">
                  <a:extLst>
                    <a:ext uri="{9D8B030D-6E8A-4147-A177-3AD203B41FA5}">
                      <a16:colId xmlns:a16="http://schemas.microsoft.com/office/drawing/2014/main" val="3872064046"/>
                    </a:ext>
                  </a:extLst>
                </a:gridCol>
                <a:gridCol w="2727891">
                  <a:extLst>
                    <a:ext uri="{9D8B030D-6E8A-4147-A177-3AD203B41FA5}">
                      <a16:colId xmlns:a16="http://schemas.microsoft.com/office/drawing/2014/main" val="1531575608"/>
                    </a:ext>
                  </a:extLst>
                </a:gridCol>
              </a:tblGrid>
              <a:tr h="434242">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8566423"/>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Tạo hợp đồng mới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Thông tin sinh viên, phòng, thời gian thuê</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lưu hợp đồng và sinh mã hợp đồng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6181187"/>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Gia </a:t>
                      </a:r>
                      <a:r>
                        <a:rPr lang="en-US" sz="2000" dirty="0" err="1">
                          <a:effectLst/>
                          <a:latin typeface="Times New Roman" panose="02020603050405020304" pitchFamily="18" charset="0"/>
                          <a:cs typeface="Times New Roman" panose="02020603050405020304" pitchFamily="18" charset="0"/>
                        </a:rPr>
                        <a:t>hạn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đồng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Chọn hợp đồng đang hoạt động, thêm 1 tháng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Ngày kết thúc được cập nhật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8378407"/>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Xóa hợp đồng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Chọn hợp đồng và xóa</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Dữ liệu hợp đồng bị xóa, phòng được đánh dấu “còn trống”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6389351"/>
                  </a:ext>
                </a:extLst>
              </a:tr>
            </a:tbl>
          </a:graphicData>
        </a:graphic>
      </p:graphicFrame>
      <p:graphicFrame>
        <p:nvGraphicFramePr>
          <p:cNvPr id="3" name="Table 2">
            <a:extLst>
              <a:ext uri="{FF2B5EF4-FFF2-40B4-BE49-F238E27FC236}">
                <a16:creationId xmlns:a16="http://schemas.microsoft.com/office/drawing/2014/main" id="{FFA7F285-006B-C91E-5C84-6A9B63164505}"/>
              </a:ext>
            </a:extLst>
          </p:cNvPr>
          <p:cNvGraphicFramePr>
            <a:graphicFrameLocks noGrp="1"/>
          </p:cNvGraphicFramePr>
          <p:nvPr>
            <p:extLst>
              <p:ext uri="{D42A27DB-BD31-4B8C-83A1-F6EECF244321}">
                <p14:modId xmlns:p14="http://schemas.microsoft.com/office/powerpoint/2010/main" val="2794660411"/>
              </p:ext>
            </p:extLst>
          </p:nvPr>
        </p:nvGraphicFramePr>
        <p:xfrm>
          <a:off x="496230" y="5342054"/>
          <a:ext cx="13637940" cy="2594028"/>
        </p:xfrm>
        <a:graphic>
          <a:graphicData uri="http://schemas.openxmlformats.org/drawingml/2006/table">
            <a:tbl>
              <a:tblPr>
                <a:tableStyleId>{5C22544A-7EE6-4342-B048-85BDC9FD1C3A}</a:tableStyleId>
              </a:tblPr>
              <a:tblGrid>
                <a:gridCol w="3092922">
                  <a:extLst>
                    <a:ext uri="{9D8B030D-6E8A-4147-A177-3AD203B41FA5}">
                      <a16:colId xmlns:a16="http://schemas.microsoft.com/office/drawing/2014/main" val="1941201111"/>
                    </a:ext>
                  </a:extLst>
                </a:gridCol>
                <a:gridCol w="2361345">
                  <a:extLst>
                    <a:ext uri="{9D8B030D-6E8A-4147-A177-3AD203B41FA5}">
                      <a16:colId xmlns:a16="http://schemas.microsoft.com/office/drawing/2014/main" val="2637464075"/>
                    </a:ext>
                  </a:extLst>
                </a:gridCol>
                <a:gridCol w="2727891">
                  <a:extLst>
                    <a:ext uri="{9D8B030D-6E8A-4147-A177-3AD203B41FA5}">
                      <a16:colId xmlns:a16="http://schemas.microsoft.com/office/drawing/2014/main" val="1901147274"/>
                    </a:ext>
                  </a:extLst>
                </a:gridCol>
                <a:gridCol w="2727891">
                  <a:extLst>
                    <a:ext uri="{9D8B030D-6E8A-4147-A177-3AD203B41FA5}">
                      <a16:colId xmlns:a16="http://schemas.microsoft.com/office/drawing/2014/main" val="218473894"/>
                    </a:ext>
                  </a:extLst>
                </a:gridCol>
                <a:gridCol w="2727891">
                  <a:extLst>
                    <a:ext uri="{9D8B030D-6E8A-4147-A177-3AD203B41FA5}">
                      <a16:colId xmlns:a16="http://schemas.microsoft.com/office/drawing/2014/main" val="1694660627"/>
                    </a:ext>
                  </a:extLst>
                </a:gridCol>
              </a:tblGrid>
              <a:tr h="0">
                <a:tc>
                  <a:txBody>
                    <a:bodyPr/>
                    <a:lstStyle/>
                    <a:p>
                      <a:pPr algn="ctr">
                        <a:buNone/>
                      </a:pPr>
                      <a:r>
                        <a:rPr lang="en-US" sz="2000">
                          <a:effectLst/>
                          <a:latin typeface="Times New Roman" panose="02020603050405020304" pitchFamily="18" charset="0"/>
                          <a:cs typeface="Times New Roman" panose="02020603050405020304" pitchFamily="18" charset="0"/>
                        </a:rPr>
                        <a:t>Nhóm chức năng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Số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Không đạt / lỗi nhỏ</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Tỷ lệ đạt (%)</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9803444"/>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Đăng nhập / đăng ký</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4</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2399033"/>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Quản lý phòng trọ</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8865576"/>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Tìm kiếm / lọc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7140821"/>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Hợp đồng thuê</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75406659"/>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Giao diện / UX</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6954867"/>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Tổng cộng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100%</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4177558"/>
                  </a:ext>
                </a:extLst>
              </a:tr>
            </a:tbl>
          </a:graphicData>
        </a:graphic>
      </p:graphicFrame>
      <p:sp>
        <p:nvSpPr>
          <p:cNvPr id="5" name="TextBox 4">
            <a:extLst>
              <a:ext uri="{FF2B5EF4-FFF2-40B4-BE49-F238E27FC236}">
                <a16:creationId xmlns:a16="http://schemas.microsoft.com/office/drawing/2014/main" id="{B225C247-576A-00AB-81D7-140E938EB3C0}"/>
              </a:ext>
            </a:extLst>
          </p:cNvPr>
          <p:cNvSpPr txBox="1"/>
          <p:nvPr/>
        </p:nvSpPr>
        <p:spPr>
          <a:xfrm>
            <a:off x="3657600" y="4543761"/>
            <a:ext cx="7315200" cy="492443"/>
          </a:xfrm>
          <a:prstGeom prst="rect">
            <a:avLst/>
          </a:prstGeom>
          <a:noFill/>
        </p:spPr>
        <p:txBody>
          <a:bodyPr wrap="square">
            <a:spAutoFit/>
          </a:bodyPr>
          <a:lstStyle/>
          <a:p>
            <a:pPr algn="ctr"/>
            <a:r>
              <a:rPr lang="en-US" sz="2600" b="1" dirty="0">
                <a:latin typeface="Times New Roman" panose="02020603050405020304" pitchFamily="18" charset="0"/>
                <a:ea typeface="SimSun" panose="02010600030101010101" pitchFamily="2" charset="-122"/>
                <a:cs typeface="Times New Roman" panose="02020603050405020304" pitchFamily="18" charset="0"/>
              </a:rPr>
              <a:t>TỔNG HỢP KIỂM THỬ</a:t>
            </a:r>
          </a:p>
        </p:txBody>
      </p:sp>
    </p:spTree>
    <p:extLst>
      <p:ext uri="{BB962C8B-B14F-4D97-AF65-F5344CB8AC3E}">
        <p14:creationId xmlns:p14="http://schemas.microsoft.com/office/powerpoint/2010/main" val="560324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A0082-3150-C7D3-2CC2-D188449673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7BA766-30BC-A474-3469-11DBF0B9BD7B}"/>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EA90D10C-2EE6-B914-2BF2-8B3BD192758F}"/>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6C8DC1F-8852-13BD-CE6A-C2985A3F1543}"/>
              </a:ext>
            </a:extLst>
          </p:cNvPr>
          <p:cNvSpPr txBox="1"/>
          <p:nvPr/>
        </p:nvSpPr>
        <p:spPr>
          <a:xfrm>
            <a:off x="519470" y="1895399"/>
            <a:ext cx="2882520"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pic>
        <p:nvPicPr>
          <p:cNvPr id="1026" name="Picture 44">
            <a:extLst>
              <a:ext uri="{FF2B5EF4-FFF2-40B4-BE49-F238E27FC236}">
                <a16:creationId xmlns:a16="http://schemas.microsoft.com/office/drawing/2014/main" id="{86568453-DF0F-2847-037B-F88B7981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2" y="2675941"/>
            <a:ext cx="7574084" cy="41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7">
            <a:extLst>
              <a:ext uri="{FF2B5EF4-FFF2-40B4-BE49-F238E27FC236}">
                <a16:creationId xmlns:a16="http://schemas.microsoft.com/office/drawing/2014/main" id="{88707B89-B50B-562E-FBE7-76D24A2DB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550" y="1873246"/>
            <a:ext cx="5574415" cy="4923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53E6DE8-37E9-0CDB-4B4D-F80CE6EA5B96}"/>
              </a:ext>
            </a:extLst>
          </p:cNvPr>
          <p:cNvSpPr txBox="1"/>
          <p:nvPr/>
        </p:nvSpPr>
        <p:spPr>
          <a:xfrm>
            <a:off x="2909778" y="7109944"/>
            <a:ext cx="122238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chủ</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8C6248E-15CF-EA6D-3C92-C163747B4F91}"/>
              </a:ext>
            </a:extLst>
          </p:cNvPr>
          <p:cNvSpPr txBox="1"/>
          <p:nvPr/>
        </p:nvSpPr>
        <p:spPr>
          <a:xfrm>
            <a:off x="10791564" y="7212556"/>
            <a:ext cx="207140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ký</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8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72D8-932B-68AE-52F4-1375DF0127E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4F3211-28FE-491F-450E-3A4048EBFE9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D0416D4C-D270-7195-9E6A-303FAF3ED325}"/>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109252F-4760-681C-BA70-AFA15B1AC2A4}"/>
              </a:ext>
            </a:extLst>
          </p:cNvPr>
          <p:cNvSpPr txBox="1"/>
          <p:nvPr/>
        </p:nvSpPr>
        <p:spPr>
          <a:xfrm>
            <a:off x="519470" y="1895399"/>
            <a:ext cx="2882520"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BDD99B-80D8-0FE2-6429-91A4F583DB72}"/>
              </a:ext>
            </a:extLst>
          </p:cNvPr>
          <p:cNvSpPr txBox="1"/>
          <p:nvPr/>
        </p:nvSpPr>
        <p:spPr>
          <a:xfrm>
            <a:off x="2790797" y="6718702"/>
            <a:ext cx="285046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3DD1F9F-7595-BFF7-3110-332DFBAF8946}"/>
              </a:ext>
            </a:extLst>
          </p:cNvPr>
          <p:cNvSpPr txBox="1"/>
          <p:nvPr/>
        </p:nvSpPr>
        <p:spPr>
          <a:xfrm>
            <a:off x="10012039" y="6718702"/>
            <a:ext cx="322235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endParaRPr lang="en-US" sz="2000" dirty="0">
              <a:latin typeface="Times New Roman" panose="02020603050405020304" pitchFamily="18" charset="0"/>
              <a:cs typeface="Times New Roman" panose="02020603050405020304" pitchFamily="18" charset="0"/>
            </a:endParaRPr>
          </a:p>
        </p:txBody>
      </p:sp>
      <p:pic>
        <p:nvPicPr>
          <p:cNvPr id="2050" name="Picture 3">
            <a:extLst>
              <a:ext uri="{FF2B5EF4-FFF2-40B4-BE49-F238E27FC236}">
                <a16:creationId xmlns:a16="http://schemas.microsoft.com/office/drawing/2014/main" id="{33A794E7-EA48-0780-9EB4-071863FF2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87" y="2824155"/>
            <a:ext cx="6982913" cy="322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a:extLst>
              <a:ext uri="{FF2B5EF4-FFF2-40B4-BE49-F238E27FC236}">
                <a16:creationId xmlns:a16="http://schemas.microsoft.com/office/drawing/2014/main" id="{3858BD9D-797E-A0D1-98E0-7F337F0DF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081" y="2824154"/>
            <a:ext cx="7165319" cy="322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64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7FE3-4800-69A6-1FD6-30C66E47680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E84A4AF-5F42-E044-70BD-0CD52A66080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BBDF771B-5C13-0579-C7E6-AD40F9B5FD64}"/>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3429715-98F3-C3CE-50B8-D953D8E61894}"/>
              </a:ext>
            </a:extLst>
          </p:cNvPr>
          <p:cNvSpPr txBox="1"/>
          <p:nvPr/>
        </p:nvSpPr>
        <p:spPr>
          <a:xfrm>
            <a:off x="519470" y="1895399"/>
            <a:ext cx="457086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của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chủ</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trọ</a:t>
            </a:r>
            <a:endParaRPr lang="en-US" sz="2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CD2BD81-B1B7-BC16-49DF-E057D9E4FC80}"/>
              </a:ext>
            </a:extLst>
          </p:cNvPr>
          <p:cNvSpPr txBox="1"/>
          <p:nvPr/>
        </p:nvSpPr>
        <p:spPr>
          <a:xfrm>
            <a:off x="4437649" y="6860001"/>
            <a:ext cx="57551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419FE63-0855-E00F-0884-78B05CCC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649189"/>
            <a:ext cx="7150460" cy="368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F3DD1285-FFD2-0F7D-000E-A68D4AA4D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223" y="2647018"/>
            <a:ext cx="7393724" cy="368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8">
            <a:extLst>
              <a:ext uri="{FF2B5EF4-FFF2-40B4-BE49-F238E27FC236}">
                <a16:creationId xmlns:a16="http://schemas.microsoft.com/office/drawing/2014/main" id="{4B799FB9-2BBF-88F0-5B03-2FE7D86F6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764" y="2649189"/>
            <a:ext cx="9452636" cy="376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63F043F-9FF2-0C6F-E09C-151E606EBEB2}"/>
              </a:ext>
            </a:extLst>
          </p:cNvPr>
          <p:cNvSpPr txBox="1"/>
          <p:nvPr/>
        </p:nvSpPr>
        <p:spPr>
          <a:xfrm>
            <a:off x="5796707" y="6623442"/>
            <a:ext cx="3036985" cy="400110"/>
          </a:xfrm>
          <a:prstGeom prst="rect">
            <a:avLst/>
          </a:prstGeom>
          <a:noFill/>
        </p:spPr>
        <p:txBody>
          <a:bodyPr wrap="none" rtlCol="0">
            <a:spAutoFit/>
          </a:bodyPr>
          <a:lstStyle/>
          <a:p>
            <a:r>
              <a:rPr lang="en-GB" sz="2000" dirty="0">
                <a:latin typeface="Times New Roman" panose="02020603050405020304" pitchFamily="18" charset="0"/>
                <a:cs typeface="Times New Roman" panose="02020603050405020304" pitchFamily="18" charset="0"/>
              </a:rPr>
              <a:t>Trang </a:t>
            </a:r>
            <a:r>
              <a:rPr lang="en-GB" sz="2000" dirty="0" err="1">
                <a:latin typeface="Times New Roman" panose="02020603050405020304" pitchFamily="18" charset="0"/>
                <a:cs typeface="Times New Roman" panose="02020603050405020304" pitchFamily="18" charset="0"/>
              </a:rPr>
              <a:t>xác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nhận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của</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chủ</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trọ</a:t>
            </a:r>
            <a:r>
              <a:rPr lang="en-GB"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1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75"/>
                                        </p:tgtEl>
                                      </p:cBhvr>
                                    </p:animEffect>
                                    <p:set>
                                      <p:cBhvr>
                                        <p:cTn id="10" dur="1" fill="hold">
                                          <p:stCondLst>
                                            <p:cond delay="499"/>
                                          </p:stCondLst>
                                        </p:cTn>
                                        <p:tgtEl>
                                          <p:spTgt spid="307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83C25-B261-2FE7-B9F4-93F0A863606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FD1A2C-2680-971C-67C2-C9AD710E87D6}"/>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FE68B761-5488-8471-E230-320A2A8534FB}"/>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C628C72-F46A-24DB-C00A-C3522D497EF0}"/>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04FF4710-FA08-3C78-FDF1-3955E291662E}"/>
              </a:ext>
            </a:extLst>
          </p:cNvPr>
          <p:cNvSpPr txBox="1"/>
          <p:nvPr/>
        </p:nvSpPr>
        <p:spPr>
          <a:xfrm>
            <a:off x="5657303" y="6860001"/>
            <a:ext cx="31299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endParaRPr lang="en-US" sz="2000" dirty="0">
              <a:latin typeface="Times New Roman" panose="02020603050405020304" pitchFamily="18" charset="0"/>
              <a:cs typeface="Times New Roman" panose="02020603050405020304" pitchFamily="18" charset="0"/>
            </a:endParaRPr>
          </a:p>
        </p:txBody>
      </p:sp>
      <p:pic>
        <p:nvPicPr>
          <p:cNvPr id="4099" name="Picture 59">
            <a:extLst>
              <a:ext uri="{FF2B5EF4-FFF2-40B4-BE49-F238E27FC236}">
                <a16:creationId xmlns:a16="http://schemas.microsoft.com/office/drawing/2014/main" id="{F6E4D4A8-0FBB-9AB1-C877-7CC6674EA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558393"/>
            <a:ext cx="7178760" cy="377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9">
            <a:extLst>
              <a:ext uri="{FF2B5EF4-FFF2-40B4-BE49-F238E27FC236}">
                <a16:creationId xmlns:a16="http://schemas.microsoft.com/office/drawing/2014/main" id="{F7D67C19-06D6-989F-B411-CF43BE407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522" y="2387841"/>
            <a:ext cx="7393157" cy="394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97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077317" y="268072"/>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312F2B"/>
                </a:solidFill>
                <a:latin typeface="Times New Roman" panose="02020603050405020304" pitchFamily="18" charset="0"/>
                <a:ea typeface="Gelasio" pitchFamily="34" charset="-122"/>
                <a:cs typeface="Times New Roman" panose="02020603050405020304" pitchFamily="18" charset="0"/>
              </a:rPr>
              <a:t>Mục tiêu phát triển</a:t>
            </a:r>
            <a:endParaRPr lang="en-US" sz="6150" dirty="0">
              <a:latin typeface="Times New Roman" panose="02020603050405020304" pitchFamily="18" charset="0"/>
              <a:cs typeface="Times New Roman" panose="02020603050405020304" pitchFamily="18" charset="0"/>
            </a:endParaRPr>
          </a:p>
        </p:txBody>
      </p:sp>
      <p:sp>
        <p:nvSpPr>
          <p:cNvPr id="4" name="Text 2"/>
          <p:cNvSpPr/>
          <p:nvPr/>
        </p:nvSpPr>
        <p:spPr>
          <a:xfrm>
            <a:off x="793670" y="1819179"/>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Hệ thống được thiết kế để giải quyết triệt để các vấn đề trong quá trình tìm và thuê trọ, đảm bảo lợi ích cho cả ba bên: Sinh viên, Chủ trọ và Người quản trị (Admin).</a:t>
            </a:r>
            <a:endParaRPr lang="en-US" sz="2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026545"/>
            <a:ext cx="226814" cy="226814"/>
          </a:xfrm>
          <a:prstGeom prst="rect">
            <a:avLst/>
          </a:prstGeom>
        </p:spPr>
      </p:pic>
      <p:sp>
        <p:nvSpPr>
          <p:cNvPr id="6" name="Shape 3"/>
          <p:cNvSpPr/>
          <p:nvPr/>
        </p:nvSpPr>
        <p:spPr>
          <a:xfrm>
            <a:off x="793790" y="3353253"/>
            <a:ext cx="4196358" cy="30480"/>
          </a:xfrm>
          <a:prstGeom prst="rect">
            <a:avLst/>
          </a:prstGeom>
          <a:solidFill>
            <a:srgbClr val="E5E5E0"/>
          </a:solidFill>
          <a:ln/>
        </p:spPr>
        <p:txBody>
          <a:bodyPr/>
          <a:lstStyle/>
          <a:p>
            <a:endParaRPr lang="en-US"/>
          </a:p>
        </p:txBody>
      </p:sp>
      <p:sp>
        <p:nvSpPr>
          <p:cNvPr id="7" name="Text 4"/>
          <p:cNvSpPr/>
          <p:nvPr/>
        </p:nvSpPr>
        <p:spPr>
          <a:xfrm>
            <a:off x="793790" y="3527560"/>
            <a:ext cx="4196358" cy="850583"/>
          </a:xfrm>
          <a:prstGeom prst="rect">
            <a:avLst/>
          </a:prstGeom>
          <a:noFill/>
          <a:ln/>
        </p:spPr>
        <p:txBody>
          <a:bodyPr wrap="squar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Nền tảng tìm kiếm &amp; Thuê trọ online</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93790" y="5179244"/>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Xây dựng giao diện thân thiện, dễ sử dụng, giúp sinh viên tìm, thuê và quản lý hợp đồng trọ trực tuyến.</a:t>
            </a:r>
            <a:endParaRPr lang="en-US" sz="24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962" y="3026545"/>
            <a:ext cx="226814" cy="226814"/>
          </a:xfrm>
          <a:prstGeom prst="rect">
            <a:avLst/>
          </a:prstGeom>
        </p:spPr>
      </p:pic>
      <p:sp>
        <p:nvSpPr>
          <p:cNvPr id="10" name="Shape 6"/>
          <p:cNvSpPr/>
          <p:nvPr/>
        </p:nvSpPr>
        <p:spPr>
          <a:xfrm>
            <a:off x="5216962" y="3353253"/>
            <a:ext cx="4196358" cy="30480"/>
          </a:xfrm>
          <a:prstGeom prst="rect">
            <a:avLst/>
          </a:prstGeom>
          <a:solidFill>
            <a:srgbClr val="E5E5E0"/>
          </a:solidFill>
          <a:ln/>
        </p:spPr>
        <p:txBody>
          <a:bodyPr/>
          <a:lstStyle/>
          <a:p>
            <a:endParaRPr lang="en-US"/>
          </a:p>
        </p:txBody>
      </p:sp>
      <p:sp>
        <p:nvSpPr>
          <p:cNvPr id="11" name="Text 7"/>
          <p:cNvSpPr/>
          <p:nvPr/>
        </p:nvSpPr>
        <p:spPr>
          <a:xfrm>
            <a:off x="5216962" y="3527560"/>
            <a:ext cx="4196358" cy="850583"/>
          </a:xfrm>
          <a:prstGeom prst="rect">
            <a:avLst/>
          </a:prstGeom>
          <a:noFill/>
          <a:ln/>
        </p:spPr>
        <p:txBody>
          <a:bodyPr wrap="squar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Kênh đăng tin uy tín cho Chủ trọ</a:t>
            </a:r>
            <a:endParaRPr lang="en-US" sz="2800" dirty="0">
              <a:latin typeface="Times New Roman" panose="02020603050405020304" pitchFamily="18" charset="0"/>
              <a:cs typeface="Times New Roman" panose="02020603050405020304" pitchFamily="18" charset="0"/>
            </a:endParaRPr>
          </a:p>
        </p:txBody>
      </p:sp>
      <p:sp>
        <p:nvSpPr>
          <p:cNvPr id="12" name="Text 8"/>
          <p:cNvSpPr/>
          <p:nvPr/>
        </p:nvSpPr>
        <p:spPr>
          <a:xfrm>
            <a:off x="5216962" y="5179244"/>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Cung cấp công cụ quản lý phòng ốc, giá cả và thông tin người thuê, đảm bảo tin đăng chính xác và có độ tin cậy cao.</a:t>
            </a:r>
            <a:endParaRPr lang="en-US" sz="240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0133" y="3026545"/>
            <a:ext cx="226814" cy="226814"/>
          </a:xfrm>
          <a:prstGeom prst="rect">
            <a:avLst/>
          </a:prstGeom>
        </p:spPr>
      </p:pic>
      <p:sp>
        <p:nvSpPr>
          <p:cNvPr id="14" name="Shape 9"/>
          <p:cNvSpPr/>
          <p:nvPr/>
        </p:nvSpPr>
        <p:spPr>
          <a:xfrm>
            <a:off x="9640133" y="3353253"/>
            <a:ext cx="4196358" cy="30480"/>
          </a:xfrm>
          <a:prstGeom prst="rect">
            <a:avLst/>
          </a:prstGeom>
          <a:solidFill>
            <a:srgbClr val="E5E5E0"/>
          </a:solidFill>
          <a:ln/>
        </p:spPr>
        <p:txBody>
          <a:bodyPr/>
          <a:lstStyle/>
          <a:p>
            <a:endParaRPr lang="en-US"/>
          </a:p>
        </p:txBody>
      </p:sp>
      <p:sp>
        <p:nvSpPr>
          <p:cNvPr id="15" name="Text 10"/>
          <p:cNvSpPr/>
          <p:nvPr/>
        </p:nvSpPr>
        <p:spPr>
          <a:xfrm>
            <a:off x="9640133" y="3527560"/>
            <a:ext cx="3724037" cy="425291"/>
          </a:xfrm>
          <a:prstGeom prst="rect">
            <a:avLst/>
          </a:prstGeom>
          <a:noFill/>
          <a:ln/>
        </p:spPr>
        <p:txBody>
          <a:bodyPr wrap="non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Hỗ trợ Quản trị hệ thống</a:t>
            </a:r>
            <a:endParaRPr lang="en-US" sz="2800" dirty="0">
              <a:latin typeface="Times New Roman" panose="02020603050405020304" pitchFamily="18" charset="0"/>
              <a:cs typeface="Times New Roman" panose="02020603050405020304" pitchFamily="18" charset="0"/>
            </a:endParaRPr>
          </a:p>
        </p:txBody>
      </p:sp>
      <p:sp>
        <p:nvSpPr>
          <p:cNvPr id="16" name="Text 11"/>
          <p:cNvSpPr/>
          <p:nvPr/>
        </p:nvSpPr>
        <p:spPr>
          <a:xfrm>
            <a:off x="9640133" y="5174165"/>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Cho phép Admin kiểm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duyệt</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quản</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lý tài khoản người dùng và xử lý các phản hồi/khiếu nại kịp thời.</a:t>
            </a: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264122-8905-B11C-C286-0993D812C7C2}"/>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1500C-EC35-9948-8F93-D1C4C145651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F1E66B-2F80-2C89-8F94-586771D4E1D6}"/>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B1164B81-CB18-E6B4-8ACA-EA60327E3490}"/>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577253B-91E5-FDDA-6548-28E9575A2E1E}"/>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7" name="TextBox 6">
            <a:extLst>
              <a:ext uri="{FF2B5EF4-FFF2-40B4-BE49-F238E27FC236}">
                <a16:creationId xmlns:a16="http://schemas.microsoft.com/office/drawing/2014/main" id="{2CC47B15-17E4-4EC3-C74C-9588DFCB2498}"/>
              </a:ext>
            </a:extLst>
          </p:cNvPr>
          <p:cNvSpPr txBox="1"/>
          <p:nvPr/>
        </p:nvSpPr>
        <p:spPr>
          <a:xfrm>
            <a:off x="2381161" y="6669152"/>
            <a:ext cx="2552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CE627A-9591-37A7-6F86-6A57FF329643}"/>
              </a:ext>
            </a:extLst>
          </p:cNvPr>
          <p:cNvSpPr txBox="1"/>
          <p:nvPr/>
        </p:nvSpPr>
        <p:spPr>
          <a:xfrm>
            <a:off x="9574049" y="6669152"/>
            <a:ext cx="266669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endParaRPr lang="en-US" sz="2000" dirty="0">
              <a:latin typeface="Times New Roman" panose="02020603050405020304" pitchFamily="18" charset="0"/>
              <a:cs typeface="Times New Roman" panose="02020603050405020304" pitchFamily="18" charset="0"/>
            </a:endParaRPr>
          </a:p>
        </p:txBody>
      </p:sp>
      <p:pic>
        <p:nvPicPr>
          <p:cNvPr id="5122" name="Picture 65">
            <a:extLst>
              <a:ext uri="{FF2B5EF4-FFF2-40B4-BE49-F238E27FC236}">
                <a16:creationId xmlns:a16="http://schemas.microsoft.com/office/drawing/2014/main" id="{7FE415EF-4FAF-A861-3876-9B20E417D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2793"/>
            <a:ext cx="7315200" cy="361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7">
            <a:extLst>
              <a:ext uri="{FF2B5EF4-FFF2-40B4-BE49-F238E27FC236}">
                <a16:creationId xmlns:a16="http://schemas.microsoft.com/office/drawing/2014/main" id="{8294FF2A-D52B-37B5-A25B-A94AF4075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666574"/>
            <a:ext cx="7184390" cy="1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B168F261-45DF-47F4-FE15-36832AECB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744625"/>
            <a:ext cx="7184390" cy="1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417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8987-4688-4AC2-A695-DE42D20BD1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721009-D8C5-BC76-F0F8-2DF23CDF8885}"/>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9DCA51AA-4D7F-BC62-F33C-2AC38A4067BE}"/>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E78EFFA-530B-DAA2-86DE-43741AEB4BB8}"/>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642DAEAD-BED9-467A-8E7C-A0A82B3B543C}"/>
              </a:ext>
            </a:extLst>
          </p:cNvPr>
          <p:cNvSpPr txBox="1"/>
          <p:nvPr/>
        </p:nvSpPr>
        <p:spPr>
          <a:xfrm>
            <a:off x="2341909" y="6659946"/>
            <a:ext cx="252851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ADMIN</a:t>
            </a:r>
          </a:p>
        </p:txBody>
      </p:sp>
      <p:pic>
        <p:nvPicPr>
          <p:cNvPr id="6146" name="Picture 50">
            <a:extLst>
              <a:ext uri="{FF2B5EF4-FFF2-40B4-BE49-F238E27FC236}">
                <a16:creationId xmlns:a16="http://schemas.microsoft.com/office/drawing/2014/main" id="{BDD81859-BE66-8D8A-8B6B-ADE35E8BE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2512199"/>
            <a:ext cx="7202809" cy="332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8">
            <a:extLst>
              <a:ext uri="{FF2B5EF4-FFF2-40B4-BE49-F238E27FC236}">
                <a16:creationId xmlns:a16="http://schemas.microsoft.com/office/drawing/2014/main" id="{796EC68C-567D-D49E-C148-B59101D13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282" y="2387841"/>
            <a:ext cx="7368504" cy="345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6D8EA87-C0DA-F588-3467-C4511D14C0BC}"/>
              </a:ext>
            </a:extLst>
          </p:cNvPr>
          <p:cNvSpPr txBox="1"/>
          <p:nvPr/>
        </p:nvSpPr>
        <p:spPr>
          <a:xfrm>
            <a:off x="9759980" y="6659946"/>
            <a:ext cx="257314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497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82EC1-50B6-DD2D-E012-08A896EDA3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D540E8-39CB-C55A-97A0-62AEEAA33D37}"/>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FFF8A8E7-4E23-F6AA-EAE6-CA3CA448041E}"/>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A895D47-EA32-5FF7-5136-B7DE45741E90}"/>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24D7D4DF-BBDB-944B-F5E9-DE59E18A8ADA}"/>
              </a:ext>
            </a:extLst>
          </p:cNvPr>
          <p:cNvSpPr txBox="1"/>
          <p:nvPr/>
        </p:nvSpPr>
        <p:spPr>
          <a:xfrm>
            <a:off x="1784477" y="6500250"/>
            <a:ext cx="4216219"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C8493C01-EB94-7D41-5426-10939F63AEB6}"/>
              </a:ext>
            </a:extLst>
          </p:cNvPr>
          <p:cNvSpPr txBox="1"/>
          <p:nvPr/>
        </p:nvSpPr>
        <p:spPr>
          <a:xfrm>
            <a:off x="9001634" y="6546417"/>
            <a:ext cx="4089835" cy="707886"/>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Theo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thông 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a:t>
            </a:r>
          </a:p>
        </p:txBody>
      </p:sp>
      <p:pic>
        <p:nvPicPr>
          <p:cNvPr id="8194" name="Picture 9">
            <a:extLst>
              <a:ext uri="{FF2B5EF4-FFF2-40B4-BE49-F238E27FC236}">
                <a16:creationId xmlns:a16="http://schemas.microsoft.com/office/drawing/2014/main" id="{43DFC315-D20A-5D39-487A-B3029C594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2" y="2619983"/>
            <a:ext cx="7221228" cy="344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0">
            <a:extLst>
              <a:ext uri="{FF2B5EF4-FFF2-40B4-BE49-F238E27FC236}">
                <a16:creationId xmlns:a16="http://schemas.microsoft.com/office/drawing/2014/main" id="{F2F2623E-7695-346B-6CF9-D0DD0E59A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904" y="2619983"/>
            <a:ext cx="7429296" cy="344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42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66F6A-EC5F-69B9-CE3D-3F68DD8C6B0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A9660C2-F570-D468-9D2A-DDE48F130A12}"/>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6C99F8D7-078B-0435-4E23-0B0EABEF2966}"/>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2F09FC0-DF6A-1504-801A-D66250B373AF}"/>
              </a:ext>
            </a:extLst>
          </p:cNvPr>
          <p:cNvSpPr txBox="1"/>
          <p:nvPr/>
        </p:nvSpPr>
        <p:spPr>
          <a:xfrm>
            <a:off x="519470" y="1895399"/>
            <a:ext cx="4604146"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người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dùng</a:t>
            </a:r>
            <a:endParaRPr lang="en-US" sz="2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8EED95E-1A05-2F82-AAC3-95823A528DBC}"/>
              </a:ext>
            </a:extLst>
          </p:cNvPr>
          <p:cNvSpPr txBox="1"/>
          <p:nvPr/>
        </p:nvSpPr>
        <p:spPr>
          <a:xfrm>
            <a:off x="2440475" y="6506058"/>
            <a:ext cx="243226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D5EE77F-8BE2-E074-CF96-D86354C81C16}"/>
              </a:ext>
            </a:extLst>
          </p:cNvPr>
          <p:cNvSpPr txBox="1"/>
          <p:nvPr/>
        </p:nvSpPr>
        <p:spPr>
          <a:xfrm>
            <a:off x="10047474" y="6659946"/>
            <a:ext cx="1848440" cy="400110"/>
          </a:xfrm>
          <a:prstGeom prst="rect">
            <a:avLst/>
          </a:prstGeom>
          <a:noFill/>
        </p:spPr>
        <p:txBody>
          <a:bodyPr wrap="square">
            <a:spAutoFit/>
          </a:bodyPr>
          <a:lstStyle/>
          <a:p>
            <a:r>
              <a:rPr lang="vi-VN" sz="2000" dirty="0">
                <a:latin typeface="Times New Roman" panose="02020603050405020304" pitchFamily="18" charset="0"/>
                <a:cs typeface="Times New Roman" panose="02020603050405020304" pitchFamily="18" charset="0"/>
              </a:rPr>
              <a:t>Xem thông báo </a:t>
            </a:r>
            <a:endParaRPr lang="en-US" sz="2000" dirty="0">
              <a:latin typeface="Times New Roman" panose="02020603050405020304" pitchFamily="18" charset="0"/>
              <a:cs typeface="Times New Roman" panose="02020603050405020304" pitchFamily="18" charset="0"/>
            </a:endParaRPr>
          </a:p>
        </p:txBody>
      </p:sp>
      <p:pic>
        <p:nvPicPr>
          <p:cNvPr id="7170" name="Picture 5">
            <a:extLst>
              <a:ext uri="{FF2B5EF4-FFF2-40B4-BE49-F238E27FC236}">
                <a16:creationId xmlns:a16="http://schemas.microsoft.com/office/drawing/2014/main" id="{6C201BF3-192C-7C51-A837-10B3BD747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 y="2497757"/>
            <a:ext cx="7317186" cy="356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6">
            <a:extLst>
              <a:ext uri="{FF2B5EF4-FFF2-40B4-BE49-F238E27FC236}">
                <a16:creationId xmlns:a16="http://schemas.microsoft.com/office/drawing/2014/main" id="{E07E34D6-7D3A-40C9-5F55-7D737B10C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2489200"/>
            <a:ext cx="7312991" cy="356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84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2022C-81C8-AB8A-AD6E-500F08D919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ECC2AE-B486-6878-2C5A-938A58EE4C7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C3859CD7-32BA-BCF5-3BF0-30311F02B2B1}"/>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6F07509-1B07-0677-DE7B-A0DF33AEFCA9}"/>
              </a:ext>
            </a:extLst>
          </p:cNvPr>
          <p:cNvSpPr txBox="1"/>
          <p:nvPr/>
        </p:nvSpPr>
        <p:spPr>
          <a:xfrm>
            <a:off x="816828" y="1868477"/>
            <a:ext cx="4139520" cy="461665"/>
          </a:xfrm>
          <a:prstGeom prst="rect">
            <a:avLst/>
          </a:prstGeom>
          <a:noFill/>
        </p:spPr>
        <p:txBody>
          <a:bodyPr wrap="square">
            <a:spAutoFit/>
          </a:bodyPr>
          <a:lstStyle/>
          <a:p>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Đặc</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điểm</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nổi</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bật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giao</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diện</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1AE5AF4-BAB9-A37C-3108-571C0EFE54F3}"/>
              </a:ext>
            </a:extLst>
          </p:cNvPr>
          <p:cNvSpPr txBox="1"/>
          <p:nvPr/>
        </p:nvSpPr>
        <p:spPr>
          <a:xfrm>
            <a:off x="334537" y="2588479"/>
            <a:ext cx="6795730" cy="4401205"/>
          </a:xfrm>
          <a:prstGeom prst="rect">
            <a:avLst/>
          </a:prstGeom>
          <a:noFill/>
        </p:spPr>
        <p:txBody>
          <a:bodyPr wrap="square">
            <a:spAutoFit/>
          </a:bodyPr>
          <a:lstStyle/>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Thiết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kế</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nhất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quán</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Màu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sắc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đạo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bố</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rõ</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giữa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trang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Tối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ưu</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trải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nghiệm</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người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dùng</a:t>
            </a:r>
            <a:r>
              <a:rPr lang="en-US" sz="2000" b="0" dirty="0">
                <a:effectLst/>
                <a:latin typeface="Times New Roman" panose="02020603050405020304" pitchFamily="18" charset="0"/>
                <a:ea typeface="SimSun" panose="02010600030101010101" pitchFamily="2" charset="-122"/>
              </a:rPr>
              <a:t> (UX):</a:t>
            </a:r>
            <a:r>
              <a:rPr lang="en-US" sz="2000" dirty="0">
                <a:effectLst/>
                <a:latin typeface="Times New Roman" panose="02020603050405020304" pitchFamily="18" charset="0"/>
                <a:ea typeface="SimSun" panose="02010600030101010101" pitchFamily="2" charset="-122"/>
              </a:rPr>
              <a:t> Các </a:t>
            </a:r>
            <a:r>
              <a:rPr lang="en-US" sz="2000" dirty="0" err="1">
                <a:effectLst/>
                <a:latin typeface="Times New Roman" panose="02020603050405020304" pitchFamily="18" charset="0"/>
                <a:ea typeface="SimSun" panose="02010600030101010101" pitchFamily="2" charset="-122"/>
              </a:rPr>
              <a:t>nút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thao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hiểu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hướng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dẫn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a:effectLst/>
                <a:latin typeface="Times New Roman" panose="02020603050405020304" pitchFamily="18" charset="0"/>
                <a:ea typeface="SimSun" panose="02010600030101010101" pitchFamily="2" charset="-122"/>
              </a:rPr>
              <a:t>Responsive Design:</a:t>
            </a:r>
            <a:r>
              <a:rPr lang="en-US" sz="2000" dirty="0">
                <a:effectLst/>
                <a:latin typeface="Times New Roman" panose="02020603050405020304" pitchFamily="18" charset="0"/>
                <a:ea typeface="SimSun" panose="02010600030101010101" pitchFamily="2" charset="-122"/>
              </a:rPr>
              <a:t> Giao </a:t>
            </a:r>
            <a:r>
              <a:rPr lang="en-US" sz="2000" dirty="0" err="1">
                <a:effectLst/>
                <a:latin typeface="Times New Roman" panose="02020603050405020304" pitchFamily="18" charset="0"/>
                <a:ea typeface="SimSun" panose="02010600030101010101" pitchFamily="2" charset="-122"/>
              </a:rPr>
              <a:t>diện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co </a:t>
            </a:r>
            <a:r>
              <a:rPr lang="en-US" sz="2000" dirty="0" err="1">
                <a:effectLst/>
                <a:latin typeface="Times New Roman" panose="02020603050405020304" pitchFamily="18" charset="0"/>
                <a:ea typeface="SimSun" panose="02010600030101010101" pitchFamily="2" charset="-122"/>
              </a:rPr>
              <a:t>giãn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sắp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xếp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lại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bố</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thước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Hình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ảnh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minh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họa</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quan</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dung </a:t>
            </a:r>
            <a:r>
              <a:rPr lang="en-US" sz="2000" dirty="0" err="1">
                <a:effectLst/>
                <a:latin typeface="Times New Roman" panose="02020603050405020304" pitchFamily="18" charset="0"/>
                <a:ea typeface="SimSun" panose="02010600030101010101" pitchFamily="2" charset="-122"/>
              </a:rPr>
              <a:t>không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gian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a:effectLst/>
                <a:latin typeface="Times New Roman" panose="02020603050405020304" pitchFamily="18" charset="0"/>
                <a:ea typeface="SimSun" panose="02010600030101010101" pitchFamily="2" charset="-122"/>
              </a:rPr>
              <a:t>Thanh </a:t>
            </a:r>
            <a:r>
              <a:rPr lang="en-US" sz="2000" b="0" dirty="0" err="1">
                <a:effectLst/>
                <a:latin typeface="Times New Roman" panose="02020603050405020304" pitchFamily="18" charset="0"/>
                <a:ea typeface="SimSun" panose="02010600030101010101" pitchFamily="2" charset="-122"/>
              </a:rPr>
              <a:t>điều</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hướng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cố</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định</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truy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a:t>
            </a:r>
          </a:p>
        </p:txBody>
      </p:sp>
      <p:sp>
        <p:nvSpPr>
          <p:cNvPr id="12" name="TextBox 11">
            <a:extLst>
              <a:ext uri="{FF2B5EF4-FFF2-40B4-BE49-F238E27FC236}">
                <a16:creationId xmlns:a16="http://schemas.microsoft.com/office/drawing/2014/main" id="{0DABE2D3-B81E-4B89-29E5-CD21F6465E02}"/>
              </a:ext>
            </a:extLst>
          </p:cNvPr>
          <p:cNvSpPr txBox="1"/>
          <p:nvPr/>
        </p:nvSpPr>
        <p:spPr>
          <a:xfrm>
            <a:off x="7760309" y="1904530"/>
            <a:ext cx="4064621" cy="461665"/>
          </a:xfrm>
          <a:prstGeom prst="rect">
            <a:avLst/>
          </a:prstGeom>
          <a:noFill/>
        </p:spPr>
        <p:txBody>
          <a:bodyPr wrap="square">
            <a:spAutoFit/>
          </a:bodyPr>
          <a:lstStyle/>
          <a:p>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giá</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quả</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đạt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được</a:t>
            </a:r>
            <a:endParaRPr lang="en-US" sz="24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51BDF14-0281-3ECF-1674-5A66C03F39EE}"/>
              </a:ext>
            </a:extLst>
          </p:cNvPr>
          <p:cNvSpPr txBox="1"/>
          <p:nvPr/>
        </p:nvSpPr>
        <p:spPr>
          <a:xfrm>
            <a:off x="7760309" y="2588478"/>
            <a:ext cx="6535554" cy="4401205"/>
          </a:xfrm>
          <a:prstGeom prst="rect">
            <a:avLst/>
          </a:prstGeom>
          <a:noFill/>
        </p:spPr>
        <p:txBody>
          <a:bodyPr wrap="square">
            <a:spAutoFit/>
          </a:bodyPr>
          <a:lstStyle/>
          <a:p>
            <a:pPr algn="just">
              <a:buNone/>
            </a:pPr>
            <a:r>
              <a:rPr lang="en-US" sz="2000" dirty="0">
                <a:effectLst/>
                <a:latin typeface="Times New Roman" panose="02020603050405020304" pitchFamily="18" charset="0"/>
                <a:ea typeface="SimSun" panose="02010600030101010101" pitchFamily="2" charset="-122"/>
              </a:rPr>
              <a:t>Qua </a:t>
            </a:r>
            <a:r>
              <a:rPr lang="en-US" sz="2000" dirty="0" err="1">
                <a:effectLst/>
                <a:latin typeface="Times New Roman" panose="02020603050405020304" pitchFamily="18" charset="0"/>
                <a:ea typeface="SimSun" panose="02010600030101010101" pitchFamily="2" charset="-122"/>
              </a:rPr>
              <a:t>quá</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thiết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kiểm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nhóm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thấy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được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sau</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Giao </a:t>
            </a:r>
            <a:r>
              <a:rPr lang="en-US" sz="2000" dirty="0" err="1">
                <a:effectLst/>
                <a:latin typeface="Times New Roman" panose="02020603050405020304" pitchFamily="18" charset="0"/>
                <a:ea typeface="SimSun" panose="02010600030101010101" pitchFamily="2" charset="-122"/>
              </a:rPr>
              <a:t>diện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thân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có</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rộng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ổn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định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đảm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bảo</a:t>
            </a:r>
            <a:r>
              <a:rPr lang="en-US" sz="2000" dirty="0">
                <a:effectLst/>
                <a:latin typeface="Times New Roman" panose="02020603050405020304" pitchFamily="18" charset="0"/>
                <a:ea typeface="SimSun" panose="02010600030101010101" pitchFamily="2" charset="-122"/>
              </a:rPr>
              <a:t> an </a:t>
            </a:r>
            <a:r>
              <a:rPr lang="en-US" sz="2000" dirty="0" err="1">
                <a:effectLst/>
                <a:latin typeface="Times New Roman" panose="02020603050405020304" pitchFamily="18" charset="0"/>
                <a:ea typeface="SimSun" panose="02010600030101010101" pitchFamily="2" charset="-122"/>
              </a:rPr>
              <a:t>toàn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thông</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Các </a:t>
            </a:r>
            <a:r>
              <a:rPr lang="en-US" sz="2000" dirty="0" err="1">
                <a:effectLst/>
                <a:latin typeface="Times New Roman" panose="02020603050405020304" pitchFamily="18" charset="0"/>
                <a:ea typeface="SimSun" panose="02010600030101010101" pitchFamily="2" charset="-122"/>
              </a:rPr>
              <a:t>chức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cốt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lõi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đăng</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tìm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kiếm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hồi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hành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Mô</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sinh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nối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giữa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bên</a:t>
            </a:r>
            <a:r>
              <a:rPr lang="en-US" sz="2000" dirty="0">
                <a:effectLst/>
                <a:latin typeface="Times New Roman" panose="02020603050405020304" pitchFamily="18" charset="0"/>
                <a:ea typeface="SimSun" panose="02010600030101010101" pitchFamily="2" charset="-122"/>
              </a:rPr>
              <a:t>.</a:t>
            </a:r>
          </a:p>
        </p:txBody>
      </p:sp>
    </p:spTree>
    <p:extLst>
      <p:ext uri="{BB962C8B-B14F-4D97-AF65-F5344CB8AC3E}">
        <p14:creationId xmlns:p14="http://schemas.microsoft.com/office/powerpoint/2010/main" val="2604253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86565-FB65-B0FF-C06B-0FF3356811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20F97C-ED3B-A2D6-28E1-95412EC95777}"/>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A11FBC02-CD2C-E878-038B-417E5715BEC6}"/>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C99EA07-AF21-272A-0C77-7379A1E533B0}"/>
              </a:ext>
            </a:extLst>
          </p:cNvPr>
          <p:cNvSpPr txBox="1"/>
          <p:nvPr/>
        </p:nvSpPr>
        <p:spPr>
          <a:xfrm>
            <a:off x="519470" y="1733343"/>
            <a:ext cx="5149075" cy="492443"/>
          </a:xfrm>
          <a:prstGeom prst="rect">
            <a:avLst/>
          </a:prstGeom>
          <a:noFill/>
        </p:spPr>
        <p:txBody>
          <a:bodyPr wrap="square">
            <a:spAutoFit/>
          </a:bodyPr>
          <a:lstStyle/>
          <a:p>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Hướng</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phát</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hệ</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DE3D44F-9155-1175-145D-A99B4A6941EA}"/>
              </a:ext>
            </a:extLst>
          </p:cNvPr>
          <p:cNvSpPr txBox="1"/>
          <p:nvPr/>
        </p:nvSpPr>
        <p:spPr>
          <a:xfrm>
            <a:off x="519470" y="2617632"/>
            <a:ext cx="3286822" cy="461665"/>
          </a:xfrm>
          <a:prstGeom prst="rect">
            <a:avLst/>
          </a:prstGeom>
          <a:noFill/>
        </p:spPr>
        <p:txBody>
          <a:bodyPr wrap="square">
            <a:spAutoFit/>
          </a:bodyPr>
          <a:lstStyle/>
          <a:p>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chức</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năng</a:t>
            </a:r>
            <a:endParaRPr lang="en-US" sz="2400"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B24DD32-06CF-E4E7-4597-4BB8E7D978D6}"/>
              </a:ext>
            </a:extLst>
          </p:cNvPr>
          <p:cNvSpPr txBox="1"/>
          <p:nvPr/>
        </p:nvSpPr>
        <p:spPr>
          <a:xfrm>
            <a:off x="8094849" y="2633686"/>
            <a:ext cx="2729261" cy="461665"/>
          </a:xfrm>
          <a:prstGeom prst="rect">
            <a:avLst/>
          </a:prstGeom>
          <a:noFill/>
        </p:spPr>
        <p:txBody>
          <a:bodyPr wrap="square">
            <a:spAutoFit/>
          </a:bodyPr>
          <a:lstStyle/>
          <a:p>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kỹ</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thuật</a:t>
            </a:r>
            <a:endParaRPr lang="en-US" sz="24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9DDC5FD-B93C-C644-8BCE-964551F9ACA9}"/>
              </a:ext>
            </a:extLst>
          </p:cNvPr>
          <p:cNvSpPr txBox="1"/>
          <p:nvPr/>
        </p:nvSpPr>
        <p:spPr>
          <a:xfrm>
            <a:off x="-5574" y="3460872"/>
            <a:ext cx="6941633" cy="4093428"/>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bản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đồ</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tương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tác</a:t>
            </a:r>
            <a:r>
              <a:rPr lang="en-US" sz="2000" b="0" dirty="0">
                <a:effectLst/>
                <a:latin typeface="Times New Roman" panose="02020603050405020304" pitchFamily="18" charset="0"/>
                <a:ea typeface="SimSun" panose="02010600030101010101" pitchFamily="2" charset="-122"/>
              </a:rPr>
              <a:t> (Google Maps, Leaflet)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thị</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vị</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quan</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Thêm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thanh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toán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dirty="0">
                <a:effectLst/>
                <a:latin typeface="Times New Roman" panose="02020603050405020304" pitchFamily="18" charset="0"/>
                <a:ea typeface="SimSun" panose="02010600030101010101" pitchFamily="2" charset="-122"/>
              </a:rPr>
              <a:t> qua </a:t>
            </a:r>
            <a:r>
              <a:rPr lang="en-US" sz="2000" dirty="0" err="1">
                <a:effectLst/>
                <a:latin typeface="Times New Roman" panose="02020603050405020304" pitchFamily="18" charset="0"/>
                <a:ea typeface="SimSun" panose="02010600030101010101" pitchFamily="2" charset="-122"/>
              </a:rPr>
              <a:t>ví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tử</a:t>
            </a:r>
            <a:r>
              <a:rPr lang="en-US" sz="2000" dirty="0">
                <a:effectLst/>
                <a:latin typeface="Times New Roman" panose="02020603050405020304" pitchFamily="18" charset="0"/>
                <a:ea typeface="SimSun" panose="02010600030101010101" pitchFamily="2" charset="-122"/>
              </a:rPr>
              <a:t> (Momo, </a:t>
            </a:r>
            <a:r>
              <a:rPr lang="en-US" sz="2000" dirty="0" err="1">
                <a:effectLst/>
                <a:latin typeface="Times New Roman" panose="02020603050405020304" pitchFamily="18" charset="0"/>
                <a:ea typeface="SimSun" panose="02010600030101010101" pitchFamily="2" charset="-122"/>
              </a:rPr>
              <a:t>ZaloPay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VNPay</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Cho </a:t>
            </a:r>
            <a:r>
              <a:rPr lang="en-US" sz="2000" dirty="0" err="1">
                <a:effectLst/>
                <a:latin typeface="Times New Roman" panose="02020603050405020304" pitchFamily="18" charset="0"/>
                <a:ea typeface="SimSun" panose="02010600030101010101" pitchFamily="2" charset="-122"/>
              </a:rPr>
              <a:t>phép</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đặt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cọc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tử</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Xây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hệ</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thống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đánh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giá</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uy</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tín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chủ</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trọ</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và</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người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hồi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chat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b="0" dirty="0">
                <a:effectLst/>
                <a:latin typeface="Times New Roman" panose="02020603050405020304" pitchFamily="18" charset="0"/>
                <a:ea typeface="SimSun" panose="02010600030101010101" pitchFamily="2" charset="-122"/>
              </a:rPr>
              <a:t> real-time</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trao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đổi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a:t>
            </a:r>
          </a:p>
        </p:txBody>
      </p:sp>
      <p:sp>
        <p:nvSpPr>
          <p:cNvPr id="18" name="TextBox 17">
            <a:extLst>
              <a:ext uri="{FF2B5EF4-FFF2-40B4-BE49-F238E27FC236}">
                <a16:creationId xmlns:a16="http://schemas.microsoft.com/office/drawing/2014/main" id="{45630B2D-F877-F008-345B-880C51C2B982}"/>
              </a:ext>
            </a:extLst>
          </p:cNvPr>
          <p:cNvSpPr txBox="1"/>
          <p:nvPr/>
        </p:nvSpPr>
        <p:spPr>
          <a:xfrm>
            <a:off x="7694343" y="3460872"/>
            <a:ext cx="6467706" cy="4401205"/>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Ứng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trí</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tuệ</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nhân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tạo</a:t>
            </a:r>
            <a:r>
              <a:rPr lang="en-US" sz="2000" b="0" dirty="0">
                <a:effectLst/>
                <a:latin typeface="Times New Roman" panose="02020603050405020304" pitchFamily="18" charset="0"/>
                <a:ea typeface="SimSun" panose="02010600030101010101" pitchFamily="2" charset="-122"/>
              </a:rPr>
              <a:t> (AI)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gợi</a:t>
            </a:r>
            <a:r>
              <a:rPr lang="en-US" sz="2000" dirty="0">
                <a:effectLst/>
                <a:latin typeface="Times New Roman" panose="02020603050405020304" pitchFamily="18" charset="0"/>
                <a:ea typeface="SimSun" panose="02010600030101010101" pitchFamily="2" charset="-122"/>
              </a:rPr>
              <a:t> ý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hành</a:t>
            </a:r>
            <a:r>
              <a:rPr lang="en-US" sz="2000" dirty="0">
                <a:effectLst/>
                <a:latin typeface="Times New Roman" panose="02020603050405020304" pitchFamily="18" charset="0"/>
                <a:ea typeface="SimSun" panose="02010600030101010101" pitchFamily="2" charset="-122"/>
              </a:rPr>
              <a:t> vi </a:t>
            </a:r>
            <a:r>
              <a:rPr lang="en-US" sz="2000" dirty="0" err="1">
                <a:effectLst/>
                <a:latin typeface="Times New Roman" panose="02020603050405020304" pitchFamily="18" charset="0"/>
                <a:ea typeface="SimSun" panose="02010600030101010101" pitchFamily="2" charset="-122"/>
              </a:rPr>
              <a:t>tìm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kiếm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của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ứng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dụng</a:t>
            </a:r>
            <a:r>
              <a:rPr lang="en-US" sz="2000" b="0" dirty="0">
                <a:effectLst/>
                <a:latin typeface="Times New Roman" panose="02020603050405020304" pitchFamily="18" charset="0"/>
                <a:ea typeface="SimSun" panose="02010600030101010101" pitchFamily="2" charset="-122"/>
              </a:rPr>
              <a:t> di </a:t>
            </a:r>
            <a:r>
              <a:rPr lang="en-US" sz="2000" b="0" dirty="0" err="1">
                <a:effectLst/>
                <a:latin typeface="Times New Roman" panose="02020603050405020304" pitchFamily="18" charset="0"/>
                <a:ea typeface="SimSun" panose="02010600030101010101" pitchFamily="2" charset="-122"/>
              </a:rPr>
              <a:t>động</a:t>
            </a:r>
            <a:r>
              <a:rPr lang="en-US" sz="2000" b="0" dirty="0">
                <a:effectLst/>
                <a:latin typeface="Times New Roman" panose="02020603050405020304" pitchFamily="18" charset="0"/>
                <a:ea typeface="SimSun" panose="02010600030101010101" pitchFamily="2" charset="-122"/>
              </a:rPr>
              <a:t> (Mobile App)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chạy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Android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iOS.</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Tối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ưu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hóa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theo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mô</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Microservices</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Cloud Database </a:t>
            </a:r>
            <a:r>
              <a:rPr lang="en-US" sz="2000" b="0" dirty="0" err="1">
                <a:effectLst/>
                <a:latin typeface="Times New Roman" panose="02020603050405020304" pitchFamily="18" charset="0"/>
                <a:ea typeface="SimSun" panose="02010600030101010101" pitchFamily="2" charset="-122"/>
              </a:rPr>
              <a:t>và</a:t>
            </a:r>
            <a:r>
              <a:rPr lang="en-US" sz="2000" b="0" dirty="0">
                <a:effectLst/>
                <a:latin typeface="Times New Roman" panose="02020603050405020304" pitchFamily="18" charset="0"/>
                <a:ea typeface="SimSun" panose="02010600030101010101" pitchFamily="2" charset="-122"/>
              </a:rPr>
              <a:t> CDN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nhằm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tốc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tải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chịu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tải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cao</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Áp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Machine Learning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hiện</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giả</a:t>
            </a:r>
            <a:r>
              <a:rPr lang="en-US" sz="2000" dirty="0">
                <a:effectLst/>
                <a:latin typeface="Times New Roman" panose="02020603050405020304" pitchFamily="18" charset="0"/>
                <a:ea typeface="SimSun" panose="02010600030101010101" pitchFamily="2" charset="-122"/>
              </a:rPr>
              <a:t>, tin spam.</a:t>
            </a:r>
          </a:p>
        </p:txBody>
      </p:sp>
      <p:sp>
        <p:nvSpPr>
          <p:cNvPr id="19" name="TextBox 18">
            <a:extLst>
              <a:ext uri="{FF2B5EF4-FFF2-40B4-BE49-F238E27FC236}">
                <a16:creationId xmlns:a16="http://schemas.microsoft.com/office/drawing/2014/main" id="{1AB2E611-4A5A-7409-D4AF-70B3DADC0CA8}"/>
              </a:ext>
            </a:extLst>
          </p:cNvPr>
          <p:cNvSpPr txBox="1"/>
          <p:nvPr/>
        </p:nvSpPr>
        <p:spPr>
          <a:xfrm>
            <a:off x="519470" y="2633686"/>
            <a:ext cx="3464784" cy="461665"/>
          </a:xfrm>
          <a:prstGeom prst="rect">
            <a:avLst/>
          </a:prstGeom>
          <a:noFill/>
        </p:spPr>
        <p:txBody>
          <a:bodyPr wrap="square">
            <a:spAutoFit/>
          </a:bodyPr>
          <a:lstStyle/>
          <a:p>
            <a:r>
              <a:rPr lang="en-US" sz="2400" i="1" dirty="0" err="1">
                <a:latin typeface="Times New Roman" panose="02020603050405020304" pitchFamily="18" charset="0"/>
                <a:cs typeface="Times New Roman" panose="02020603050405020304" pitchFamily="18" charset="0"/>
              </a:rPr>
              <a:t>Về</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bảo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mật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vận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hành</a:t>
            </a:r>
            <a:endParaRPr lang="en-US" sz="2400" b="1"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9DCCE75-35C3-E771-E457-40FA2577653A}"/>
              </a:ext>
            </a:extLst>
          </p:cNvPr>
          <p:cNvSpPr txBox="1"/>
          <p:nvPr/>
        </p:nvSpPr>
        <p:spPr>
          <a:xfrm>
            <a:off x="0" y="3444818"/>
            <a:ext cx="7527072" cy="1938992"/>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cường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lớp</a:t>
            </a:r>
            <a:r>
              <a:rPr lang="en-US" sz="2000" dirty="0">
                <a:effectLst/>
                <a:latin typeface="Times New Roman" panose="02020603050405020304" pitchFamily="18" charset="0"/>
                <a:ea typeface="SimSun" panose="02010600030101010101" pitchFamily="2" charset="-122"/>
              </a:rPr>
              <a:t> (Two-Factor Authentication).</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hóa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bộ</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nhạy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cảm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Xây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giám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cảnh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báo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lỗi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a:t>
            </a:r>
          </a:p>
        </p:txBody>
      </p:sp>
    </p:spTree>
    <p:extLst>
      <p:ext uri="{BB962C8B-B14F-4D97-AF65-F5344CB8AC3E}">
        <p14:creationId xmlns:p14="http://schemas.microsoft.com/office/powerpoint/2010/main" val="831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18" grpId="0"/>
      <p:bldP spid="19"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99EF-04CC-8E39-3788-0025E9BE49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2CF398-96BC-ECC6-CD4D-780364930D0D}"/>
              </a:ext>
            </a:extLst>
          </p:cNvPr>
          <p:cNvSpPr txBox="1"/>
          <p:nvPr/>
        </p:nvSpPr>
        <p:spPr>
          <a:xfrm>
            <a:off x="914400" y="1920798"/>
            <a:ext cx="9875520" cy="2862322"/>
          </a:xfrm>
          <a:prstGeom prst="rect">
            <a:avLst/>
          </a:prstGeom>
          <a:noFill/>
        </p:spPr>
        <p:txBody>
          <a:bodyPr wrap="square" rtlCol="0">
            <a:spAutoFit/>
          </a:bodyPr>
          <a:lstStyle/>
          <a:p>
            <a:r>
              <a:rPr lang="en-US" sz="6000" dirty="0"/>
              <a:t>THÊM SLIDE XIN CẢM ƠN ĐI ĐỨC ƠI T KO TÌM ĐC CÁI NÀO HỢP LÝ CẢ M QUYẾT ĐI</a:t>
            </a:r>
          </a:p>
        </p:txBody>
      </p:sp>
    </p:spTree>
    <p:extLst>
      <p:ext uri="{BB962C8B-B14F-4D97-AF65-F5344CB8AC3E}">
        <p14:creationId xmlns:p14="http://schemas.microsoft.com/office/powerpoint/2010/main" val="324225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3976070" y="221455"/>
            <a:ext cx="6908840" cy="621149"/>
          </a:xfrm>
          <a:prstGeom prst="rect">
            <a:avLst/>
          </a:prstGeom>
          <a:noFill/>
          <a:ln/>
        </p:spPr>
        <p:txBody>
          <a:bodyPr wrap="none" lIns="0" tIns="0" rIns="0" bIns="0" rtlCol="0" anchor="t"/>
          <a:lstStyle/>
          <a:p>
            <a:pPr marL="0" indent="0" algn="l">
              <a:lnSpc>
                <a:spcPct val="150000"/>
              </a:lnSpc>
              <a:buNone/>
            </a:pPr>
            <a:r>
              <a:rPr lang="en-US" sz="3900" dirty="0">
                <a:latin typeface="Times New Roman" panose="02020603050405020304" pitchFamily="18" charset="0"/>
                <a:ea typeface="Gelasio" pitchFamily="34" charset="-122"/>
                <a:cs typeface="Times New Roman" panose="02020603050405020304" pitchFamily="18" charset="0"/>
              </a:rPr>
              <a:t>Các đối tượng sử dụng hệ thống</a:t>
            </a:r>
            <a:endParaRPr lang="en-US" sz="3900" dirty="0">
              <a:latin typeface="Times New Roman" panose="02020603050405020304" pitchFamily="18" charset="0"/>
              <a:cs typeface="Times New Roman" panose="02020603050405020304" pitchFamily="18" charset="0"/>
            </a:endParaRPr>
          </a:p>
        </p:txBody>
      </p:sp>
      <p:sp>
        <p:nvSpPr>
          <p:cNvPr id="4" name="Shape 2"/>
          <p:cNvSpPr/>
          <p:nvPr/>
        </p:nvSpPr>
        <p:spPr>
          <a:xfrm>
            <a:off x="630198" y="1454822"/>
            <a:ext cx="13370004" cy="3258160"/>
          </a:xfrm>
          <a:prstGeom prst="roundRect">
            <a:avLst>
              <a:gd name="adj" fmla="val 3583"/>
            </a:avLst>
          </a:prstGeom>
          <a:noFill/>
          <a:ln w="7620">
            <a:solidFill>
              <a:srgbClr val="000000">
                <a:alpha val="8000"/>
              </a:srgbClr>
            </a:solidFill>
            <a:prstDash val="solid"/>
          </a:ln>
        </p:spPr>
        <p:txBody>
          <a:bodyPr/>
          <a:lstStyle/>
          <a:p>
            <a:endParaRPr lang="en-US"/>
          </a:p>
        </p:txBody>
      </p:sp>
      <p:sp>
        <p:nvSpPr>
          <p:cNvPr id="5" name="Shape 3"/>
          <p:cNvSpPr/>
          <p:nvPr/>
        </p:nvSpPr>
        <p:spPr>
          <a:xfrm>
            <a:off x="653058" y="1697588"/>
            <a:ext cx="13354764" cy="418386"/>
          </a:xfrm>
          <a:prstGeom prst="rect">
            <a:avLst/>
          </a:prstGeom>
          <a:solidFill>
            <a:srgbClr val="FFFFFF">
              <a:alpha val="4000"/>
            </a:srgbClr>
          </a:solidFill>
          <a:ln/>
        </p:spPr>
        <p:txBody>
          <a:bodyPr/>
          <a:lstStyle/>
          <a:p>
            <a:endParaRPr lang="en-US"/>
          </a:p>
        </p:txBody>
      </p:sp>
      <p:sp>
        <p:nvSpPr>
          <p:cNvPr id="6" name="Text 4"/>
          <p:cNvSpPr/>
          <p:nvPr/>
        </p:nvSpPr>
        <p:spPr>
          <a:xfrm>
            <a:off x="804743" y="1420896"/>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Đối tượng</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814888" y="1420896"/>
            <a:ext cx="9056608"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Chức năng chính</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637818" y="1823454"/>
            <a:ext cx="13354764" cy="904737"/>
          </a:xfrm>
          <a:prstGeom prst="rect">
            <a:avLst/>
          </a:prstGeom>
          <a:solidFill>
            <a:srgbClr val="000000">
              <a:alpha val="4000"/>
            </a:srgbClr>
          </a:solidFill>
          <a:ln/>
        </p:spPr>
        <p:txBody>
          <a:bodyPr/>
          <a:lstStyle/>
          <a:p>
            <a:endParaRPr lang="en-US"/>
          </a:p>
        </p:txBody>
      </p:sp>
      <p:sp>
        <p:nvSpPr>
          <p:cNvPr id="9" name="Text 7"/>
          <p:cNvSpPr/>
          <p:nvPr/>
        </p:nvSpPr>
        <p:spPr>
          <a:xfrm>
            <a:off x="781883" y="1974769"/>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Sinh viên</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4792028" y="1757746"/>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Tìm kiếm phòng trọ bằng bộ lọc thông minh, đăng </a:t>
            </a:r>
            <a:r>
              <a:rPr lang="en-US" sz="2000" dirty="0" err="1">
                <a:latin typeface="Times New Roman" panose="02020603050405020304" pitchFamily="18" charset="0"/>
                <a:ea typeface="Lato" pitchFamily="34" charset="-122"/>
                <a:cs typeface="Times New Roman" panose="02020603050405020304" pitchFamily="18" charset="0"/>
              </a:rPr>
              <a:t>ký</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thuê</a:t>
            </a:r>
            <a:r>
              <a:rPr lang="en-US" sz="2000" dirty="0">
                <a:latin typeface="Times New Roman" panose="02020603050405020304" pitchFamily="18" charset="0"/>
                <a:ea typeface="Lato" pitchFamily="34" charset="-122"/>
                <a:cs typeface="Times New Roman" panose="02020603050405020304" pitchFamily="18" charset="0"/>
              </a:rPr>
              <a:t> </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xem</a:t>
            </a:r>
            <a:r>
              <a:rPr lang="en-US" sz="2000" dirty="0">
                <a:latin typeface="Times New Roman" panose="02020603050405020304" pitchFamily="18" charset="0"/>
                <a:ea typeface="Lato" pitchFamily="34" charset="-122"/>
                <a:cs typeface="Times New Roman" panose="02020603050405020304" pitchFamily="18" charset="0"/>
              </a:rPr>
              <a:t> hợp đồng online, gửi yêu cầu trả phòng.</a:t>
            </a:r>
            <a:endParaRPr lang="en-US" sz="2000" dirty="0">
              <a:latin typeface="Times New Roman" panose="02020603050405020304" pitchFamily="18" charset="0"/>
              <a:cs typeface="Times New Roman" panose="02020603050405020304" pitchFamily="18" charset="0"/>
            </a:endParaRPr>
          </a:p>
        </p:txBody>
      </p:sp>
      <p:sp>
        <p:nvSpPr>
          <p:cNvPr id="11" name="Shape 9"/>
          <p:cNvSpPr/>
          <p:nvPr/>
        </p:nvSpPr>
        <p:spPr>
          <a:xfrm>
            <a:off x="653058" y="2452914"/>
            <a:ext cx="13354764" cy="418386"/>
          </a:xfrm>
          <a:prstGeom prst="rect">
            <a:avLst/>
          </a:prstGeom>
          <a:solidFill>
            <a:srgbClr val="FFFFFF">
              <a:alpha val="4000"/>
            </a:srgbClr>
          </a:solidFill>
          <a:ln/>
        </p:spPr>
        <p:txBody>
          <a:bodyPr/>
          <a:lstStyle/>
          <a:p>
            <a:endParaRPr lang="en-US"/>
          </a:p>
        </p:txBody>
      </p:sp>
      <p:sp>
        <p:nvSpPr>
          <p:cNvPr id="12" name="Text 10"/>
          <p:cNvSpPr/>
          <p:nvPr/>
        </p:nvSpPr>
        <p:spPr>
          <a:xfrm>
            <a:off x="789503" y="2849987"/>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Chủ trọ</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4799648" y="2716873"/>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Đăng tin phòng trống, cập nhật giá phòng, quản lý hồ sơ </a:t>
            </a:r>
            <a:r>
              <a:rPr lang="en-US" sz="2000" dirty="0" err="1">
                <a:latin typeface="Times New Roman" panose="02020603050405020304" pitchFamily="18" charset="0"/>
                <a:ea typeface="Lato" pitchFamily="34" charset="-122"/>
                <a:cs typeface="Times New Roman" panose="02020603050405020304" pitchFamily="18" charset="0"/>
              </a:rPr>
              <a:t>người</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thuê</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nhận</a:t>
            </a:r>
            <a:r>
              <a:rPr lang="en-US" sz="2000" dirty="0">
                <a:latin typeface="Times New Roman" panose="02020603050405020304" pitchFamily="18" charset="0"/>
                <a:ea typeface="Lato" pitchFamily="34" charset="-122"/>
                <a:cs typeface="Times New Roman" panose="02020603050405020304" pitchFamily="18" charset="0"/>
              </a:rPr>
              <a:t> và xử lý yêu cầu/phản hồi.</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649248" y="3764718"/>
            <a:ext cx="13354764" cy="948264"/>
          </a:xfrm>
          <a:prstGeom prst="rect">
            <a:avLst/>
          </a:prstGeom>
          <a:solidFill>
            <a:srgbClr val="000000">
              <a:alpha val="4000"/>
            </a:srgbClr>
          </a:solidFill>
          <a:ln/>
        </p:spPr>
        <p:txBody>
          <a:bodyPr/>
          <a:lstStyle/>
          <a:p>
            <a:endParaRPr lang="en-US"/>
          </a:p>
        </p:txBody>
      </p:sp>
      <p:sp>
        <p:nvSpPr>
          <p:cNvPr id="15" name="Text 13"/>
          <p:cNvSpPr/>
          <p:nvPr/>
        </p:nvSpPr>
        <p:spPr>
          <a:xfrm>
            <a:off x="804743" y="3759643"/>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Admin</a:t>
            </a:r>
            <a:endParaRPr lang="en-US" sz="2000" dirty="0">
              <a:latin typeface="Times New Roman" panose="02020603050405020304" pitchFamily="18" charset="0"/>
              <a:cs typeface="Times New Roman" panose="02020603050405020304" pitchFamily="18" charset="0"/>
            </a:endParaRPr>
          </a:p>
        </p:txBody>
      </p:sp>
      <p:sp>
        <p:nvSpPr>
          <p:cNvPr id="16" name="Text 14"/>
          <p:cNvSpPr/>
          <p:nvPr/>
        </p:nvSpPr>
        <p:spPr>
          <a:xfrm>
            <a:off x="4814888" y="3759643"/>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Duyệt/từ chối tin đăng, quản lý tài khoản </a:t>
            </a:r>
            <a:r>
              <a:rPr lang="en-US" sz="2000" dirty="0" err="1">
                <a:latin typeface="Times New Roman" panose="02020603050405020304" pitchFamily="18" charset="0"/>
                <a:ea typeface="Lato" pitchFamily="34" charset="-122"/>
                <a:cs typeface="Times New Roman" panose="02020603050405020304" pitchFamily="18" charset="0"/>
              </a:rPr>
              <a:t>người</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dùng</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xử</a:t>
            </a:r>
            <a:r>
              <a:rPr lang="en-US" sz="2000" dirty="0">
                <a:latin typeface="Times New Roman" panose="02020603050405020304" pitchFamily="18" charset="0"/>
                <a:ea typeface="Lato" pitchFamily="34" charset="-122"/>
                <a:cs typeface="Times New Roman" panose="02020603050405020304" pitchFamily="18" charset="0"/>
              </a:rPr>
              <a:t> lý các phản hồi và đảm bảo vận hành ổn định của hệ thống.</a:t>
            </a:r>
            <a:endParaRPr lang="en-US" sz="2000" dirty="0">
              <a:latin typeface="Times New Roman" panose="02020603050405020304" pitchFamily="18" charset="0"/>
              <a:cs typeface="Times New Roman" panose="02020603050405020304" pitchFamily="18" charset="0"/>
            </a:endParaRPr>
          </a:p>
        </p:txBody>
      </p:sp>
      <p:pic>
        <p:nvPicPr>
          <p:cNvPr id="17" name="Image 0" descr="preencoded.png"/>
          <p:cNvPicPr>
            <a:picLocks noChangeAspect="1"/>
          </p:cNvPicPr>
          <p:nvPr/>
        </p:nvPicPr>
        <p:blipFill>
          <a:blip r:embed="rId3"/>
          <a:stretch>
            <a:fillRect/>
          </a:stretch>
        </p:blipFill>
        <p:spPr>
          <a:xfrm>
            <a:off x="1273995" y="4862399"/>
            <a:ext cx="3024247" cy="3024246"/>
          </a:xfrm>
          <a:prstGeom prst="rect">
            <a:avLst/>
          </a:prstGeom>
        </p:spPr>
      </p:pic>
      <p:pic>
        <p:nvPicPr>
          <p:cNvPr id="18" name="Image 1" descr="preencoded.png"/>
          <p:cNvPicPr>
            <a:picLocks noChangeAspect="1"/>
          </p:cNvPicPr>
          <p:nvPr/>
        </p:nvPicPr>
        <p:blipFill>
          <a:blip r:embed="rId4"/>
          <a:stretch>
            <a:fillRect/>
          </a:stretch>
        </p:blipFill>
        <p:spPr>
          <a:xfrm>
            <a:off x="5969214" y="4862398"/>
            <a:ext cx="3024248" cy="3024247"/>
          </a:xfrm>
          <a:prstGeom prst="rect">
            <a:avLst/>
          </a:prstGeom>
        </p:spPr>
      </p:pic>
      <p:pic>
        <p:nvPicPr>
          <p:cNvPr id="19" name="Image 2" descr="preencoded.png"/>
          <p:cNvPicPr>
            <a:picLocks noChangeAspect="1"/>
          </p:cNvPicPr>
          <p:nvPr/>
        </p:nvPicPr>
        <p:blipFill>
          <a:blip r:embed="rId5"/>
          <a:stretch>
            <a:fillRect/>
          </a:stretch>
        </p:blipFill>
        <p:spPr>
          <a:xfrm>
            <a:off x="10664433" y="4862397"/>
            <a:ext cx="3024248" cy="3024247"/>
          </a:xfrm>
          <a:prstGeom prst="rect">
            <a:avLst/>
          </a:prstGeom>
        </p:spPr>
      </p:pic>
      <p:sp>
        <p:nvSpPr>
          <p:cNvPr id="2" name="Rectangle 1">
            <a:extLst>
              <a:ext uri="{FF2B5EF4-FFF2-40B4-BE49-F238E27FC236}">
                <a16:creationId xmlns:a16="http://schemas.microsoft.com/office/drawing/2014/main" id="{DD14DBC7-C6BB-AD3C-42DC-52DD76CE0114}"/>
              </a:ext>
            </a:extLst>
          </p:cNvPr>
          <p:cNvSpPr/>
          <p:nvPr/>
        </p:nvSpPr>
        <p:spPr>
          <a:xfrm>
            <a:off x="12756994" y="7886644"/>
            <a:ext cx="1873405" cy="28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1"/>
          <p:cNvSpPr/>
          <p:nvPr/>
        </p:nvSpPr>
        <p:spPr>
          <a:xfrm>
            <a:off x="793790" y="867151"/>
            <a:ext cx="9089949" cy="1564957"/>
          </a:xfrm>
          <a:prstGeom prst="rect">
            <a:avLst/>
          </a:prstGeom>
          <a:noFill/>
          <a:ln/>
        </p:spPr>
        <p:txBody>
          <a:bodyPr wrap="square" lIns="0" tIns="0" rIns="0" bIns="0" rtlCol="0" anchor="t"/>
          <a:lstStyle/>
          <a:p>
            <a:pPr marL="0" indent="0" algn="l">
              <a:lnSpc>
                <a:spcPts val="6150"/>
              </a:lnSpc>
              <a:buNone/>
            </a:pPr>
            <a:r>
              <a:rPr lang="en-US" sz="4900" dirty="0">
                <a:solidFill>
                  <a:srgbClr val="312F2B"/>
                </a:solidFill>
                <a:latin typeface="Gelasio" pitchFamily="34" charset="0"/>
                <a:ea typeface="Gelasio" pitchFamily="34" charset="-122"/>
                <a:cs typeface="Gelasio" pitchFamily="34" charset="-120"/>
              </a:rPr>
              <a:t>Sơ đồ luồng thông tin vào/ra</a:t>
            </a:r>
            <a:endParaRPr lang="en-US" sz="4900" dirty="0"/>
          </a:p>
        </p:txBody>
      </p:sp>
      <p:sp>
        <p:nvSpPr>
          <p:cNvPr id="6" name="Shape 3"/>
          <p:cNvSpPr/>
          <p:nvPr/>
        </p:nvSpPr>
        <p:spPr>
          <a:xfrm>
            <a:off x="793790" y="2656038"/>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7" name="Text 4"/>
          <p:cNvSpPr/>
          <p:nvPr/>
        </p:nvSpPr>
        <p:spPr>
          <a:xfrm>
            <a:off x="1020604" y="3030252"/>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8" name="Text 5"/>
          <p:cNvSpPr/>
          <p:nvPr/>
        </p:nvSpPr>
        <p:spPr>
          <a:xfrm>
            <a:off x="1701046" y="2837490"/>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Đầu vào</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1701046" y="3229801"/>
            <a:ext cx="6649164" cy="290274"/>
          </a:xfrm>
          <a:prstGeom prst="rect">
            <a:avLst/>
          </a:prstGeom>
          <a:noFill/>
          <a:ln/>
        </p:spPr>
        <p:txBody>
          <a:bodyPr wrap="none" lIns="0" tIns="0" rIns="0" bIns="0" rtlCol="0" anchor="t"/>
          <a:lstStyle/>
          <a:p>
            <a:pPr marL="0" indent="0" algn="l">
              <a:lnSpc>
                <a:spcPts val="22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Thông tin cá nhân, tin </a:t>
            </a: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đăng, hợp đồng</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793790" y="4460458"/>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11" name="Text 8"/>
          <p:cNvSpPr/>
          <p:nvPr/>
        </p:nvSpPr>
        <p:spPr>
          <a:xfrm>
            <a:off x="1020604" y="4834672"/>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2" name="Text 9"/>
          <p:cNvSpPr/>
          <p:nvPr/>
        </p:nvSpPr>
        <p:spPr>
          <a:xfrm>
            <a:off x="1701046" y="4641909"/>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Hệ thống xử lý</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1701046" y="5034220"/>
            <a:ext cx="6649164" cy="290274"/>
          </a:xfrm>
          <a:prstGeom prst="rect">
            <a:avLst/>
          </a:prstGeom>
          <a:noFill/>
          <a:ln/>
        </p:spPr>
        <p:txBody>
          <a:bodyPr wrap="none" lIns="0" tIns="0" rIns="0" bIns="0" rtlCol="0" anchor="t"/>
          <a:lstStyle/>
          <a:p>
            <a:pPr marL="0" indent="0" algn="l">
              <a:lnSpc>
                <a:spcPts val="22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Đối chiếu, xác thực, lưu trữ, kiểm duyệt.</a:t>
            </a:r>
            <a:endParaRPr lang="en-US" sz="2000" dirty="0">
              <a:latin typeface="Times New Roman" panose="02020603050405020304" pitchFamily="18" charset="0"/>
              <a:cs typeface="Times New Roman" panose="02020603050405020304" pitchFamily="18" charset="0"/>
            </a:endParaRPr>
          </a:p>
        </p:txBody>
      </p:sp>
      <p:sp>
        <p:nvSpPr>
          <p:cNvPr id="14" name="Shape 11"/>
          <p:cNvSpPr/>
          <p:nvPr/>
        </p:nvSpPr>
        <p:spPr>
          <a:xfrm>
            <a:off x="793790" y="6439534"/>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15" name="Text 12"/>
          <p:cNvSpPr/>
          <p:nvPr/>
        </p:nvSpPr>
        <p:spPr>
          <a:xfrm>
            <a:off x="1020604" y="6813747"/>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6" name="Text 13"/>
          <p:cNvSpPr/>
          <p:nvPr/>
        </p:nvSpPr>
        <p:spPr>
          <a:xfrm>
            <a:off x="1701046" y="6620985"/>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Đầu ra</a:t>
            </a:r>
            <a:endParaRPr lang="en-US" sz="2400" dirty="0">
              <a:latin typeface="Times New Roman" panose="02020603050405020304" pitchFamily="18" charset="0"/>
              <a:cs typeface="Times New Roman" panose="02020603050405020304" pitchFamily="18" charset="0"/>
            </a:endParaRPr>
          </a:p>
        </p:txBody>
      </p:sp>
      <p:sp>
        <p:nvSpPr>
          <p:cNvPr id="17" name="Text 14"/>
          <p:cNvSpPr/>
          <p:nvPr/>
        </p:nvSpPr>
        <p:spPr>
          <a:xfrm>
            <a:off x="1701046" y="7013296"/>
            <a:ext cx="6649164" cy="290274"/>
          </a:xfrm>
          <a:prstGeom prst="rect">
            <a:avLst/>
          </a:prstGeom>
          <a:noFill/>
          <a:ln/>
        </p:spPr>
        <p:txBody>
          <a:bodyPr wrap="none" lIns="0" tIns="0" rIns="0" bIns="0" rtlCol="0" anchor="t"/>
          <a:lstStyle/>
          <a:p>
            <a:pPr marL="0" indent="0" algn="l">
              <a:lnSpc>
                <a:spcPts val="2250"/>
              </a:lnSpc>
              <a:buNone/>
            </a:pP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T</a:t>
            </a:r>
            <a:r>
              <a:rPr lang="en-US" sz="2000" dirty="0" err="1">
                <a:solidFill>
                  <a:srgbClr val="272525"/>
                </a:solidFill>
                <a:latin typeface="Times New Roman" panose="02020603050405020304" pitchFamily="18" charset="0"/>
                <a:ea typeface="Lato" pitchFamily="34" charset="-122"/>
                <a:cs typeface="Times New Roman" panose="02020603050405020304" pitchFamily="18" charset="0"/>
              </a:rPr>
              <a:t>hông</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báo, hóa đơn </a:t>
            </a:r>
            <a:r>
              <a:rPr lang="en-US" sz="2000" dirty="0" err="1">
                <a:solidFill>
                  <a:srgbClr val="272525"/>
                </a:solidFill>
                <a:latin typeface="Times New Roman" panose="02020603050405020304" pitchFamily="18" charset="0"/>
                <a:ea typeface="Lato" pitchFamily="34" charset="-122"/>
                <a:cs typeface="Times New Roman" panose="02020603050405020304" pitchFamily="18" charset="0"/>
              </a:rPr>
              <a:t>điện</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a:t>
            </a: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nước, danh sách người thuê, trạng thái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3DA73B7E-FB06-171E-1288-54665B3B8F84}"/>
              </a:ext>
            </a:extLst>
          </p:cNvPr>
          <p:cNvPicPr>
            <a:picLocks noChangeAspect="1"/>
          </p:cNvPicPr>
          <p:nvPr/>
        </p:nvPicPr>
        <p:blipFill>
          <a:blip r:embed="rId3"/>
          <a:srcRect t="2602"/>
          <a:stretch>
            <a:fillRect/>
          </a:stretch>
        </p:blipFill>
        <p:spPr>
          <a:xfrm>
            <a:off x="6912485" y="1946266"/>
            <a:ext cx="7497221" cy="4889740"/>
          </a:xfrm>
          <a:prstGeom prst="rect">
            <a:avLst/>
          </a:prstGeom>
        </p:spPr>
      </p:pic>
      <p:sp>
        <p:nvSpPr>
          <p:cNvPr id="2" name="Rectangle 1">
            <a:extLst>
              <a:ext uri="{FF2B5EF4-FFF2-40B4-BE49-F238E27FC236}">
                <a16:creationId xmlns:a16="http://schemas.microsoft.com/office/drawing/2014/main" id="{A4D71897-B554-1D96-9B3A-F6E56C72ED09}"/>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3B647-3F31-3D92-3E8D-81F972934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45E94677-B773-AFF1-3BAD-2A28E9C581BF}"/>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AB06C1B1-30DC-BE80-0C39-B4AD7F965539}"/>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F267003C-3E59-237F-E0F6-F4233D4215AE}"/>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4D9AACA9-1954-534A-2981-D9F618C385A1}"/>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E7DAB3F2-1473-0B6C-DB31-1C9579E57789}"/>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576A0803-DBE6-7836-3EFD-8A8662ED685B}"/>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9DCD72F9-431B-8BFA-200B-62D6767D2EFA}"/>
              </a:ext>
            </a:extLst>
          </p:cNvPr>
          <p:cNvPicPr>
            <a:picLocks noChangeAspect="1"/>
          </p:cNvPicPr>
          <p:nvPr/>
        </p:nvPicPr>
        <p:blipFill>
          <a:blip r:embed="rId3"/>
          <a:stretch>
            <a:fillRect/>
          </a:stretch>
        </p:blipFill>
        <p:spPr>
          <a:xfrm>
            <a:off x="381573" y="1536787"/>
            <a:ext cx="8043235" cy="6375939"/>
          </a:xfrm>
          <a:prstGeom prst="rect">
            <a:avLst/>
          </a:prstGeom>
        </p:spPr>
      </p:pic>
      <p:sp>
        <p:nvSpPr>
          <p:cNvPr id="2" name="Rectangle 1">
            <a:extLst>
              <a:ext uri="{FF2B5EF4-FFF2-40B4-BE49-F238E27FC236}">
                <a16:creationId xmlns:a16="http://schemas.microsoft.com/office/drawing/2014/main" id="{D4AD1047-53A6-C8F4-67CD-80E661D97FCF}"/>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7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D5D83-83BD-96C0-D41E-9091E7004C9A}"/>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AB8A23-C2C3-E6EB-E3D0-D5D0EA98AA8B}"/>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62BC2086-F836-66F0-2B91-2DD1B7AAF708}"/>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F8692A71-673E-D6C0-0C92-EAB46D5C19EB}"/>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F1F3CC3A-3465-4A0D-8D4B-6EEF82176E94}"/>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846B5642-9CC1-9676-CC27-9C6BA53BA26E}"/>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12474E2F-8AB0-738F-0C05-6201465F9347}"/>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CA00933F-D8F9-A7EC-B604-5A5C112B5AB6}"/>
              </a:ext>
            </a:extLst>
          </p:cNvPr>
          <p:cNvPicPr>
            <a:picLocks noChangeAspect="1"/>
          </p:cNvPicPr>
          <p:nvPr/>
        </p:nvPicPr>
        <p:blipFill>
          <a:blip r:embed="rId3"/>
          <a:stretch>
            <a:fillRect/>
          </a:stretch>
        </p:blipFill>
        <p:spPr>
          <a:xfrm>
            <a:off x="381573" y="1536787"/>
            <a:ext cx="8043235" cy="6375939"/>
          </a:xfrm>
          <a:prstGeom prst="rect">
            <a:avLst/>
          </a:prstGeom>
        </p:spPr>
      </p:pic>
      <p:sp>
        <p:nvSpPr>
          <p:cNvPr id="2" name="Rectangle 1">
            <a:extLst>
              <a:ext uri="{FF2B5EF4-FFF2-40B4-BE49-F238E27FC236}">
                <a16:creationId xmlns:a16="http://schemas.microsoft.com/office/drawing/2014/main" id="{2D146596-75FB-5E64-63FA-512E1DA5EE3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91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733F-B77E-2C9D-4D5A-54A43E76762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A72D7FB9-04E5-BD2C-9540-F49D86B7EBD2}"/>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12B46525-6589-FDB3-A202-0E63BF867350}"/>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AEC3AD82-782D-F3BE-4825-0E040B1D1390}"/>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E8E46EC3-2030-9E61-21AD-D99AE6ED1180}"/>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E8EB64DD-0D1A-CDE2-7764-21417DF37408}"/>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BDCAC627-FAE9-3694-3BA4-C4DCC926ED79}"/>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6B1B606F-D6EC-BACE-79B1-EFE37A42B005}"/>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A824BD47-0012-E23C-CE3D-8BE52C168F76}"/>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0C925D87-207C-97F4-0903-0F18D94095E9}"/>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37943A28-502E-EF3D-2CC0-6982E8EA75BD}"/>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1C100C67-1151-5E5D-C74D-05BE192C8EC9}"/>
              </a:ext>
            </a:extLst>
          </p:cNvPr>
          <p:cNvPicPr>
            <a:picLocks noChangeAspect="1"/>
          </p:cNvPicPr>
          <p:nvPr/>
        </p:nvPicPr>
        <p:blipFill>
          <a:blip r:embed="rId3"/>
          <a:stretch>
            <a:fillRect/>
          </a:stretch>
        </p:blipFill>
        <p:spPr>
          <a:xfrm>
            <a:off x="318499" y="1293627"/>
            <a:ext cx="7768290" cy="6935973"/>
          </a:xfrm>
          <a:prstGeom prst="rect">
            <a:avLst/>
          </a:prstGeom>
        </p:spPr>
      </p:pic>
      <p:sp>
        <p:nvSpPr>
          <p:cNvPr id="2" name="Rectangle 1">
            <a:extLst>
              <a:ext uri="{FF2B5EF4-FFF2-40B4-BE49-F238E27FC236}">
                <a16:creationId xmlns:a16="http://schemas.microsoft.com/office/drawing/2014/main" id="{B59AD88E-0D8E-0CEA-ED1B-1BC7FAAC375C}"/>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09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1A77B-4E80-BEDB-5C7A-57CA67FCAB0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A43B021C-6266-92C4-BB49-DC4097B7323E}"/>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263CDC67-2488-4AD7-FDA5-7973095BDA63}"/>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49B8F3E1-E765-1B72-6D12-23582F8F39BF}"/>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091A6409-FCDE-FB8E-540D-25C2A727FE8D}"/>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8C0D29C4-C149-3E98-37C1-80DAA2EBE1B7}"/>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2C16FCA9-F2C6-0A61-F13B-C3A840F9DB28}"/>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A6E2B80D-7E29-BD7E-BF4C-D3538712008A}"/>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6CEBEA81-1D3F-36C8-685E-92BCD0328289}"/>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15D0FD7F-9DDB-3C9D-7EDA-28B80A8F9778}"/>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F9ABEEEB-38BE-07F7-CE81-5A2D2156F2D0}"/>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A0BEE55-BDB6-ADD2-D839-247ED643EE8C}"/>
              </a:ext>
            </a:extLst>
          </p:cNvPr>
          <p:cNvPicPr>
            <a:picLocks noChangeAspect="1"/>
          </p:cNvPicPr>
          <p:nvPr/>
        </p:nvPicPr>
        <p:blipFill>
          <a:blip r:embed="rId3"/>
          <a:stretch>
            <a:fillRect/>
          </a:stretch>
        </p:blipFill>
        <p:spPr>
          <a:xfrm>
            <a:off x="318499" y="1293627"/>
            <a:ext cx="7768290" cy="6935973"/>
          </a:xfrm>
          <a:prstGeom prst="rect">
            <a:avLst/>
          </a:prstGeom>
        </p:spPr>
      </p:pic>
      <p:sp>
        <p:nvSpPr>
          <p:cNvPr id="2" name="Rectangle 1">
            <a:extLst>
              <a:ext uri="{FF2B5EF4-FFF2-40B4-BE49-F238E27FC236}">
                <a16:creationId xmlns:a16="http://schemas.microsoft.com/office/drawing/2014/main" id="{AAD56EB2-03CF-20D7-5E93-C0ACB777015D}"/>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20"/>
                                        </p:tgtEl>
                                        <p:attrNameLst>
                                          <p:attrName>ppt_x</p:attrName>
                                        </p:attrNameLst>
                                      </p:cBhvr>
                                      <p:tavLst>
                                        <p:tav tm="0">
                                          <p:val>
                                            <p:strVal val="ppt_x"/>
                                          </p:val>
                                        </p:tav>
                                        <p:tav tm="100000">
                                          <p:val>
                                            <p:strVal val="ppt_x"/>
                                          </p:val>
                                        </p:tav>
                                      </p:tavLst>
                                    </p:anim>
                                    <p:anim calcmode="lin" valueType="num">
                                      <p:cBhvr additive="base">
                                        <p:cTn id="7" dur="500"/>
                                        <p:tgtEl>
                                          <p:spTgt spid="20"/>
                                        </p:tgtEl>
                                        <p:attrNameLst>
                                          <p:attrName>ppt_y</p:attrName>
                                        </p:attrNameLst>
                                      </p:cBhvr>
                                      <p:tavLst>
                                        <p:tav tm="0">
                                          <p:val>
                                            <p:strVal val="ppt_y"/>
                                          </p:val>
                                        </p:tav>
                                        <p:tav tm="100000">
                                          <p:val>
                                            <p:strVal val="1+ppt_h/2"/>
                                          </p:val>
                                        </p:tav>
                                      </p:tavLst>
                                    </p:anim>
                                    <p:set>
                                      <p:cBhvr>
                                        <p:cTn id="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3689</Words>
  <Application>Microsoft Office PowerPoint</Application>
  <PresentationFormat>Custom</PresentationFormat>
  <Paragraphs>443</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Gelasio</vt:lpstr>
      <vt:lpstr>Arial</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No1 Wonder</cp:lastModifiedBy>
  <cp:revision>7</cp:revision>
  <dcterms:created xsi:type="dcterms:W3CDTF">2025-10-30T07:05:02Z</dcterms:created>
  <dcterms:modified xsi:type="dcterms:W3CDTF">2025-11-22T08:36:57Z</dcterms:modified>
</cp:coreProperties>
</file>